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9" r:id="rId3"/>
    <p:sldId id="263" r:id="rId4"/>
    <p:sldId id="326" r:id="rId5"/>
    <p:sldId id="325" r:id="rId6"/>
    <p:sldId id="327" r:id="rId7"/>
    <p:sldId id="328" r:id="rId8"/>
    <p:sldId id="329" r:id="rId9"/>
    <p:sldId id="330" r:id="rId10"/>
    <p:sldId id="338" r:id="rId11"/>
    <p:sldId id="332" r:id="rId12"/>
    <p:sldId id="339" r:id="rId13"/>
    <p:sldId id="333" r:id="rId14"/>
    <p:sldId id="340" r:id="rId15"/>
    <p:sldId id="334" r:id="rId16"/>
    <p:sldId id="341" r:id="rId17"/>
    <p:sldId id="343" r:id="rId18"/>
    <p:sldId id="336" r:id="rId19"/>
    <p:sldId id="337" r:id="rId20"/>
    <p:sldId id="345" r:id="rId21"/>
    <p:sldId id="320" r:id="rId22"/>
    <p:sldId id="346" r:id="rId2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28B5"/>
    <a:srgbClr val="175A29"/>
    <a:srgbClr val="FF0000"/>
    <a:srgbClr val="7AB245"/>
    <a:srgbClr val="00B6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066"/>
    <p:restoredTop sz="95652"/>
  </p:normalViewPr>
  <p:slideViewPr>
    <p:cSldViewPr snapToGrid="0">
      <p:cViewPr varScale="1">
        <p:scale>
          <a:sx n="95" d="100"/>
          <a:sy n="95" d="100"/>
        </p:scale>
        <p:origin x="216" y="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57D361-5950-650E-DD23-D26AE46FF6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25EEB99-028A-508C-7E12-42E3E79660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/>
              <a:t>Modifier le style des sous-titres du masque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F8E51C2-A40F-CF6C-36AA-D0A168171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EF5693-8DBE-ED3F-D54C-D2DF1DA34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B4F80DF-0F9B-C6E9-7FA0-04C5E72BC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0756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F5CC75-6C0F-616B-86FB-70B34B4BF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0A342B1-ABC7-BFB3-E69F-CC80905481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3A3D2B-3CF0-5DDA-19A0-921F1FCB6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5AFB5B2-8C35-9461-9201-3851CF036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5CC99F1-A437-F39D-26CB-BD551EB3B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7486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1916C47-85E2-3325-22F6-F03EB83783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D707082-34A0-D97F-94BB-6814F0ABF4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83BC627-F0EB-1A90-8421-6A2ABBF80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ADFA444-24BD-0FF9-666B-41D9175BE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86D550B-7D3A-5802-A49A-7932857D7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8965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968F6E-56BA-179F-7DBB-D72F97E45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889AAD7-B8F3-1820-68FD-03FD5F58DF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63B6DAB-58A0-6EE7-75B7-CFF1396C6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8A69FC4-8AB2-3370-7348-915E04965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49196F-FF15-24C2-5D7E-0859A0392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0479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7A5D8D-C7B6-8DA1-45E7-7DC9ADB3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3B8C38-FCFB-A211-B735-2CDA7291E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C5E6B16-21CE-2ABB-8A8D-F93DD90C6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1EEA706-61EC-EAE7-4AE2-7F6392134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2C1613A-7745-88E4-6267-33A077CF9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160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5C9BE4-0E60-1744-E079-117B1188A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E4A391-2271-30E8-0903-A8B4349FA8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9CE2F5A-8881-EB09-6D1B-2A70838E45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B8239C-8B34-5816-68B6-A9E3BADBF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5954D71-C146-36F7-1CC5-BB66B0BDF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3D14154-C53D-CDDD-B165-59DD42236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2536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A3E6E8-9937-4EB4-C8E1-9C58DFDC8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4F22E00-F60B-B752-CAD2-1420FE2ED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0E9E7C8-0DBC-836D-102E-E06961A72B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F4FDB8F-8B1D-9D11-ECF8-E5C28D7F29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C8B46BC-FB44-BA82-FA48-1EB2C731DB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6F0E723-C566-0946-DF13-BE72A46BC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3B30B50-BC60-0590-839F-A65A6E884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51E55B1-9ECB-D6A0-B9E4-CD2824EA7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7279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C1825D-6CC3-4692-6648-3282FCC40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CB2D3DE-5AA5-FA1B-9DC5-AB6AC97B5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E02F80B-9A49-6071-72FE-18DF7BFD9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1B424B0-C288-883A-A9BE-62B886DE5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0119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70F3962-B903-DE17-F135-0E63517A0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C418C70-A7EE-15C9-1EDA-C11EEC1C7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13BFCBD-15ED-F158-1C0C-032874C70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4869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746807-7382-A00D-8B4C-728966B52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4AE8A9-98D9-354B-C2F0-7269F2B27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CFE8BEE-96A3-8F65-6E23-D2593C30FA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AE692C9-3634-4E1B-66D4-3AB760AA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87FE4F4-B8D0-A27B-2353-3B98980C2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50393BE-CFD4-2481-4F6E-44263449D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473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2E60DB-1F82-7335-E343-42D59E337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FEF286F-76D9-940B-93DE-FBBDE2A626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8DD081A-63E3-23F9-519A-06A5B3B177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907B258-19EF-4FA0-B846-D671C554E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EAA6564-343C-5FAD-F0C5-C5267762E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A47F6F1-1888-B7F6-0017-2294CC271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3502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3A85446-5092-1CD1-3D82-0598F69A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03756F2-031E-36FF-4D4B-BB848DE0B8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66572B5-F379-A626-099D-CA44AA8E19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768E9-6C46-B742-9160-BD5DCADB6CAF}" type="datetimeFigureOut">
              <a:rPr lang="fr-FR" smtClean="0"/>
              <a:t>08/08/2024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435090-0855-5953-8F90-F19FDC3D04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EC1C754-9E4A-7B10-8D11-F11E6D6B99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88575-71BC-9848-A3AD-458B9039D65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4215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phy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ddit.com/r/reactiongifs/comments/3ujrkm/wehn_you_go_to_rroastme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Rectangle 1053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3" descr="Classroom of students raising their hands in front of a teacher">
            <a:extLst>
              <a:ext uri="{FF2B5EF4-FFF2-40B4-BE49-F238E27FC236}">
                <a16:creationId xmlns:a16="http://schemas.microsoft.com/office/drawing/2014/main" id="{ACE17C9F-9352-0AEA-6470-E69F3D2B90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3946" b="3334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422181A7-8B44-780A-B227-999409FE9E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78740"/>
            <a:ext cx="9144000" cy="2900518"/>
          </a:xfrm>
        </p:spPr>
        <p:txBody>
          <a:bodyPr>
            <a:normAutofit/>
          </a:bodyPr>
          <a:lstStyle/>
          <a:p>
            <a:r>
              <a:rPr lang="fr-FR" sz="8800" b="1" dirty="0">
                <a:solidFill>
                  <a:srgbClr val="FFFFFF"/>
                </a:solidFill>
                <a:latin typeface="Eurostile" panose="020B0504020202050204" pitchFamily="34" charset="77"/>
                <a:ea typeface="Arial Unicode MS" panose="020B0604020202020204" pitchFamily="34" charset="-128"/>
                <a:cs typeface="Arial Unicode MS" panose="020B0604020202020204" pitchFamily="34" charset="-128"/>
              </a:rPr>
              <a:t>Atelier 1</a:t>
            </a:r>
            <a:br>
              <a:rPr lang="fr-FR" b="1" dirty="0">
                <a:solidFill>
                  <a:srgbClr val="FFFFFF"/>
                </a:solidFill>
                <a:latin typeface="Eurostile" panose="020B0504020202050204" pitchFamily="34" charset="77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fr-FR" sz="5400" b="1" dirty="0">
                <a:solidFill>
                  <a:srgbClr val="FFFFFF"/>
                </a:solidFill>
                <a:latin typeface="Eurostile" panose="020B0504020202050204" pitchFamily="34" charset="77"/>
                <a:ea typeface="Arial Unicode MS" panose="020B0604020202020204" pitchFamily="34" charset="-128"/>
                <a:cs typeface="Arial Unicode MS" panose="020B0604020202020204" pitchFamily="34" charset="-128"/>
              </a:rPr>
              <a:t>La recette du stress</a:t>
            </a:r>
            <a:endParaRPr lang="fr-FR" b="1" dirty="0">
              <a:solidFill>
                <a:srgbClr val="FFFFFF"/>
              </a:solidFill>
              <a:latin typeface="Eurostile" panose="020B0504020202050204" pitchFamily="34" charset="77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0E1CFD8-CD16-A7B5-FB1A-D9EC325207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3791381" cy="219305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594F917-C9C0-60A9-C19A-E6FDBDAB3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621" y="579579"/>
            <a:ext cx="3452813" cy="1033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8002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1178182" y="5453969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1419195" y="5688795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9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275323"/>
            <a:ext cx="994266" cy="297554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34CAA8CD-BA96-9327-E3AB-DFDFE1E017B1}"/>
              </a:ext>
            </a:extLst>
          </p:cNvPr>
          <p:cNvSpPr txBox="1">
            <a:spLocks/>
          </p:cNvSpPr>
          <p:nvPr/>
        </p:nvSpPr>
        <p:spPr>
          <a:xfrm>
            <a:off x="1152339" y="292407"/>
            <a:ext cx="11039661" cy="10758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fr-FR" sz="6600" b="1" dirty="0">
              <a:latin typeface="Eurostile" panose="020B0504020202050204" pitchFamily="34" charset="77"/>
            </a:endParaRPr>
          </a:p>
        </p:txBody>
      </p:sp>
      <p:sp>
        <p:nvSpPr>
          <p:cNvPr id="12" name="Cadre 11">
            <a:extLst>
              <a:ext uri="{FF2B5EF4-FFF2-40B4-BE49-F238E27FC236}">
                <a16:creationId xmlns:a16="http://schemas.microsoft.com/office/drawing/2014/main" id="{BC423BA3-3C73-524E-913C-EF6980B7236A}"/>
              </a:ext>
            </a:extLst>
          </p:cNvPr>
          <p:cNvSpPr/>
          <p:nvPr/>
        </p:nvSpPr>
        <p:spPr>
          <a:xfrm>
            <a:off x="-39565" y="-1"/>
            <a:ext cx="12364915" cy="6858001"/>
          </a:xfrm>
          <a:prstGeom prst="frame">
            <a:avLst>
              <a:gd name="adj1" fmla="val 367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18434" name="Picture 2" descr="Missed The Bus GIFs | Tenor">
            <a:extLst>
              <a:ext uri="{FF2B5EF4-FFF2-40B4-BE49-F238E27FC236}">
                <a16:creationId xmlns:a16="http://schemas.microsoft.com/office/drawing/2014/main" id="{D1E5E6C9-566C-9F72-1B76-DE06ED234F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21" r="511"/>
          <a:stretch/>
        </p:blipFill>
        <p:spPr bwMode="auto">
          <a:xfrm>
            <a:off x="3698230" y="1736728"/>
            <a:ext cx="5064769" cy="430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E2E0110-5F44-034D-5321-12AAF9DDCF52}"/>
              </a:ext>
            </a:extLst>
          </p:cNvPr>
          <p:cNvSpPr txBox="1"/>
          <p:nvPr/>
        </p:nvSpPr>
        <p:spPr>
          <a:xfrm>
            <a:off x="213361" y="743719"/>
            <a:ext cx="11795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latin typeface="Eurostile" panose="020B0504020202050204" pitchFamily="34" charset="77"/>
              </a:rPr>
              <a:t>Exemple : tu es en retard pour ton autobus.  </a:t>
            </a:r>
          </a:p>
        </p:txBody>
      </p:sp>
    </p:spTree>
    <p:extLst>
      <p:ext uri="{BB962C8B-B14F-4D97-AF65-F5344CB8AC3E}">
        <p14:creationId xmlns:p14="http://schemas.microsoft.com/office/powerpoint/2010/main" val="3859277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0D7ED-E8D6-70C0-FC0D-A72A6C44F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1589" y="300107"/>
            <a:ext cx="2588821" cy="2590947"/>
          </a:xfrm>
        </p:spPr>
        <p:txBody>
          <a:bodyPr>
            <a:noAutofit/>
          </a:bodyPr>
          <a:lstStyle/>
          <a:p>
            <a:pPr algn="ctr"/>
            <a:r>
              <a:rPr lang="fr-FR" sz="19900" b="1" dirty="0">
                <a:solidFill>
                  <a:srgbClr val="AE28B5"/>
                </a:solidFill>
                <a:latin typeface="Eurostile" panose="020B0504020202050204" pitchFamily="34" charset="77"/>
              </a:rPr>
              <a:t>P </a:t>
            </a:r>
            <a:endParaRPr lang="fr-FR" sz="11500" b="1" dirty="0">
              <a:solidFill>
                <a:srgbClr val="AE28B5"/>
              </a:solidFill>
              <a:latin typeface="Eurostile" panose="020B0504020202050204" pitchFamily="34" charset="77"/>
            </a:endParaRP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1178182" y="5453969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1337486" y="5679980"/>
            <a:ext cx="627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10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275323"/>
            <a:ext cx="994266" cy="297554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34CAA8CD-BA96-9327-E3AB-DFDFE1E017B1}"/>
              </a:ext>
            </a:extLst>
          </p:cNvPr>
          <p:cNvSpPr txBox="1">
            <a:spLocks/>
          </p:cNvSpPr>
          <p:nvPr/>
        </p:nvSpPr>
        <p:spPr>
          <a:xfrm>
            <a:off x="623061" y="2469479"/>
            <a:ext cx="11039661" cy="10758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5400" b="1" dirty="0">
                <a:latin typeface="Eurostile" panose="020B0504020202050204" pitchFamily="34" charset="77"/>
              </a:rPr>
              <a:t>Personnalité menacée</a:t>
            </a:r>
          </a:p>
        </p:txBody>
      </p:sp>
      <p:sp>
        <p:nvSpPr>
          <p:cNvPr id="12" name="Cadre 11">
            <a:extLst>
              <a:ext uri="{FF2B5EF4-FFF2-40B4-BE49-F238E27FC236}">
                <a16:creationId xmlns:a16="http://schemas.microsoft.com/office/drawing/2014/main" id="{BC423BA3-3C73-524E-913C-EF6980B7236A}"/>
              </a:ext>
            </a:extLst>
          </p:cNvPr>
          <p:cNvSpPr/>
          <p:nvPr/>
        </p:nvSpPr>
        <p:spPr>
          <a:xfrm>
            <a:off x="-39565" y="-1"/>
            <a:ext cx="12364915" cy="6858001"/>
          </a:xfrm>
          <a:prstGeom prst="frame">
            <a:avLst>
              <a:gd name="adj1" fmla="val 3674"/>
            </a:avLst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69FA78E-1FB8-EC76-29D5-758F21735565}"/>
              </a:ext>
            </a:extLst>
          </p:cNvPr>
          <p:cNvSpPr txBox="1"/>
          <p:nvPr/>
        </p:nvSpPr>
        <p:spPr>
          <a:xfrm>
            <a:off x="883289" y="3712408"/>
            <a:ext cx="106099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i="1" dirty="0">
                <a:latin typeface="Eurostile" panose="020B0504020202050204" pitchFamily="34" charset="77"/>
              </a:rPr>
              <a:t>Quand tes compétences, ta valeur personnelle ou tes capacités sont remises en question </a:t>
            </a:r>
          </a:p>
        </p:txBody>
      </p:sp>
    </p:spTree>
    <p:extLst>
      <p:ext uri="{BB962C8B-B14F-4D97-AF65-F5344CB8AC3E}">
        <p14:creationId xmlns:p14="http://schemas.microsoft.com/office/powerpoint/2010/main" val="413974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1178182" y="5453969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1340597" y="5679980"/>
            <a:ext cx="627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11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275323"/>
            <a:ext cx="994266" cy="297554"/>
          </a:xfrm>
          <a:prstGeom prst="rect">
            <a:avLst/>
          </a:prstGeom>
        </p:spPr>
      </p:pic>
      <p:sp>
        <p:nvSpPr>
          <p:cNvPr id="12" name="Cadre 11">
            <a:extLst>
              <a:ext uri="{FF2B5EF4-FFF2-40B4-BE49-F238E27FC236}">
                <a16:creationId xmlns:a16="http://schemas.microsoft.com/office/drawing/2014/main" id="{BC423BA3-3C73-524E-913C-EF6980B7236A}"/>
              </a:ext>
            </a:extLst>
          </p:cNvPr>
          <p:cNvSpPr/>
          <p:nvPr/>
        </p:nvSpPr>
        <p:spPr>
          <a:xfrm>
            <a:off x="-39565" y="-1"/>
            <a:ext cx="12364915" cy="6858001"/>
          </a:xfrm>
          <a:prstGeom prst="frame">
            <a:avLst>
              <a:gd name="adj1" fmla="val 3674"/>
            </a:avLst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20486" name="Picture 6" descr="Nervous France GIF by Sporza - Find &amp; Share on GIPHY">
            <a:extLst>
              <a:ext uri="{FF2B5EF4-FFF2-40B4-BE49-F238E27FC236}">
                <a16:creationId xmlns:a16="http://schemas.microsoft.com/office/drawing/2014/main" id="{30CB0FA2-3DA3-2145-EA14-108F7B643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403" y="1635356"/>
            <a:ext cx="8136977" cy="444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1BBEEFC9-75CD-9AC8-834B-BC479F29C0EF}"/>
              </a:ext>
            </a:extLst>
          </p:cNvPr>
          <p:cNvSpPr txBox="1"/>
          <p:nvPr/>
        </p:nvSpPr>
        <p:spPr>
          <a:xfrm>
            <a:off x="214531" y="526511"/>
            <a:ext cx="11856720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800"/>
              </a:lnSpc>
            </a:pPr>
            <a:r>
              <a:rPr lang="fr-FR" sz="4000" dirty="0">
                <a:latin typeface="Eurostile" panose="020B0504020202050204" pitchFamily="34" charset="77"/>
              </a:rPr>
              <a:t>Exemple : c’est le point de la victoire. Tu dois performer.</a:t>
            </a:r>
          </a:p>
        </p:txBody>
      </p:sp>
    </p:spTree>
    <p:extLst>
      <p:ext uri="{BB962C8B-B14F-4D97-AF65-F5344CB8AC3E}">
        <p14:creationId xmlns:p14="http://schemas.microsoft.com/office/powerpoint/2010/main" val="26313201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0D7ED-E8D6-70C0-FC0D-A72A6C44F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1589" y="283944"/>
            <a:ext cx="2588821" cy="2590947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fr-FR" sz="19900" b="1" dirty="0">
                <a:solidFill>
                  <a:srgbClr val="C00000"/>
                </a:solidFill>
                <a:latin typeface="Eurostile" panose="020B0504020202050204" pitchFamily="34" charset="77"/>
              </a:rPr>
              <a:t>I</a:t>
            </a:r>
            <a:endParaRPr lang="fr-FR" sz="11500" b="1" dirty="0">
              <a:solidFill>
                <a:srgbClr val="C00000"/>
              </a:solidFill>
              <a:latin typeface="Eurostile" panose="020B0504020202050204" pitchFamily="34" charset="77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34CAA8CD-BA96-9327-E3AB-DFDFE1E017B1}"/>
              </a:ext>
            </a:extLst>
          </p:cNvPr>
          <p:cNvSpPr txBox="1">
            <a:spLocks/>
          </p:cNvSpPr>
          <p:nvPr/>
        </p:nvSpPr>
        <p:spPr>
          <a:xfrm>
            <a:off x="623060" y="2472795"/>
            <a:ext cx="11039661" cy="10758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5400" b="1" dirty="0">
                <a:latin typeface="Eurostile" panose="020B0504020202050204" pitchFamily="34" charset="77"/>
              </a:rPr>
              <a:t>Imprévisibilité</a:t>
            </a:r>
          </a:p>
        </p:txBody>
      </p:sp>
      <p:sp>
        <p:nvSpPr>
          <p:cNvPr id="12" name="Cadre 11">
            <a:extLst>
              <a:ext uri="{FF2B5EF4-FFF2-40B4-BE49-F238E27FC236}">
                <a16:creationId xmlns:a16="http://schemas.microsoft.com/office/drawing/2014/main" id="{BC423BA3-3C73-524E-913C-EF6980B7236A}"/>
              </a:ext>
            </a:extLst>
          </p:cNvPr>
          <p:cNvSpPr/>
          <p:nvPr/>
        </p:nvSpPr>
        <p:spPr>
          <a:xfrm>
            <a:off x="-39565" y="-1"/>
            <a:ext cx="12364915" cy="6858001"/>
          </a:xfrm>
          <a:prstGeom prst="frame">
            <a:avLst>
              <a:gd name="adj1" fmla="val 367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9729B76-EEB2-0EDA-70FE-5EF8BA5DB55E}"/>
              </a:ext>
            </a:extLst>
          </p:cNvPr>
          <p:cNvSpPr txBox="1"/>
          <p:nvPr/>
        </p:nvSpPr>
        <p:spPr>
          <a:xfrm>
            <a:off x="1144648" y="3661692"/>
            <a:ext cx="999648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000" i="1" dirty="0">
                <a:latin typeface="Eurostile" panose="020B0504020202050204" pitchFamily="34" charset="77"/>
              </a:rPr>
              <a:t>Quand quelque chose d’inattendu survient : tu ne savais pas que ça allait arriver ou tu ne peux pas savoir ce qui va se produire  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795BD0C8-F3DC-91B0-A16B-F592E138F1C8}"/>
              </a:ext>
            </a:extLst>
          </p:cNvPr>
          <p:cNvSpPr/>
          <p:nvPr/>
        </p:nvSpPr>
        <p:spPr>
          <a:xfrm>
            <a:off x="11178182" y="5453969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E88DEFC-FCBF-B383-8A1C-6757150467DB}"/>
              </a:ext>
            </a:extLst>
          </p:cNvPr>
          <p:cNvSpPr txBox="1"/>
          <p:nvPr/>
        </p:nvSpPr>
        <p:spPr>
          <a:xfrm>
            <a:off x="11340597" y="5679980"/>
            <a:ext cx="627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12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25E39FD-D492-B172-DC36-CE7CFB85A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275323"/>
            <a:ext cx="994266" cy="29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18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dre 11">
            <a:extLst>
              <a:ext uri="{FF2B5EF4-FFF2-40B4-BE49-F238E27FC236}">
                <a16:creationId xmlns:a16="http://schemas.microsoft.com/office/drawing/2014/main" id="{BC423BA3-3C73-524E-913C-EF6980B7236A}"/>
              </a:ext>
            </a:extLst>
          </p:cNvPr>
          <p:cNvSpPr/>
          <p:nvPr/>
        </p:nvSpPr>
        <p:spPr>
          <a:xfrm>
            <a:off x="-39565" y="-1"/>
            <a:ext cx="12364915" cy="6858001"/>
          </a:xfrm>
          <a:prstGeom prst="frame">
            <a:avLst>
              <a:gd name="adj1" fmla="val 367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6" name="Picture 2" descr="Wtf Gif - IceGif">
            <a:extLst>
              <a:ext uri="{FF2B5EF4-FFF2-40B4-BE49-F238E27FC236}">
                <a16:creationId xmlns:a16="http://schemas.microsoft.com/office/drawing/2014/main" id="{245BC3E1-4DA3-ABD5-E321-831D107E9B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597" y="1699460"/>
            <a:ext cx="4743689" cy="474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018C9EC2-C9A1-0A31-A284-80F6F62D92DF}"/>
              </a:ext>
            </a:extLst>
          </p:cNvPr>
          <p:cNvSpPr txBox="1"/>
          <p:nvPr/>
        </p:nvSpPr>
        <p:spPr>
          <a:xfrm>
            <a:off x="673459" y="706451"/>
            <a:ext cx="85074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latin typeface="Eurostile" panose="020B0504020202050204" pitchFamily="34" charset="77"/>
              </a:rPr>
              <a:t>Exemple : tu as un quiz surprise en mathématiques.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DA04F2CF-5BD9-5155-B403-E160B9F8FCEE}"/>
              </a:ext>
            </a:extLst>
          </p:cNvPr>
          <p:cNvSpPr/>
          <p:nvPr/>
        </p:nvSpPr>
        <p:spPr>
          <a:xfrm>
            <a:off x="11178182" y="5453969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D189B22-67D7-B2B3-71DA-8B7DBF893F77}"/>
              </a:ext>
            </a:extLst>
          </p:cNvPr>
          <p:cNvSpPr txBox="1"/>
          <p:nvPr/>
        </p:nvSpPr>
        <p:spPr>
          <a:xfrm>
            <a:off x="11340597" y="5679980"/>
            <a:ext cx="627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13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38A3F80-033A-DDD3-1519-42E77C7598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6078" y="6275323"/>
            <a:ext cx="994266" cy="29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4090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0D7ED-E8D6-70C0-FC0D-A72A6C44F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0309" y="390390"/>
            <a:ext cx="2588821" cy="2590947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fr-FR" sz="19900" b="1" dirty="0">
                <a:solidFill>
                  <a:schemeClr val="accent2"/>
                </a:solidFill>
                <a:latin typeface="Eurostile" panose="020B0504020202050204" pitchFamily="34" charset="77"/>
              </a:rPr>
              <a:t>N</a:t>
            </a:r>
            <a:endParaRPr lang="fr-FR" sz="11500" b="1" dirty="0">
              <a:solidFill>
                <a:schemeClr val="accent2"/>
              </a:solidFill>
              <a:latin typeface="Eurostile" panose="020B0504020202050204" pitchFamily="34" charset="77"/>
            </a:endParaRP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1178182" y="5453969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1347754" y="5679980"/>
            <a:ext cx="627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14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275323"/>
            <a:ext cx="994266" cy="297554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34CAA8CD-BA96-9327-E3AB-DFDFE1E017B1}"/>
              </a:ext>
            </a:extLst>
          </p:cNvPr>
          <p:cNvSpPr txBox="1">
            <a:spLocks/>
          </p:cNvSpPr>
          <p:nvPr/>
        </p:nvSpPr>
        <p:spPr>
          <a:xfrm>
            <a:off x="576169" y="2661281"/>
            <a:ext cx="11039661" cy="10758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5400" b="1" dirty="0">
                <a:latin typeface="Eurostile" panose="020B0504020202050204" pitchFamily="34" charset="77"/>
              </a:rPr>
              <a:t>Nouveauté</a:t>
            </a:r>
          </a:p>
        </p:txBody>
      </p:sp>
      <p:sp>
        <p:nvSpPr>
          <p:cNvPr id="12" name="Cadre 11">
            <a:extLst>
              <a:ext uri="{FF2B5EF4-FFF2-40B4-BE49-F238E27FC236}">
                <a16:creationId xmlns:a16="http://schemas.microsoft.com/office/drawing/2014/main" id="{BC423BA3-3C73-524E-913C-EF6980B7236A}"/>
              </a:ext>
            </a:extLst>
          </p:cNvPr>
          <p:cNvSpPr/>
          <p:nvPr/>
        </p:nvSpPr>
        <p:spPr>
          <a:xfrm>
            <a:off x="-39565" y="-1"/>
            <a:ext cx="12364915" cy="6858001"/>
          </a:xfrm>
          <a:prstGeom prst="frame">
            <a:avLst>
              <a:gd name="adj1" fmla="val 36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969B0D1-2759-498F-81CB-069FDD4AC717}"/>
              </a:ext>
            </a:extLst>
          </p:cNvPr>
          <p:cNvSpPr txBox="1"/>
          <p:nvPr/>
        </p:nvSpPr>
        <p:spPr>
          <a:xfrm>
            <a:off x="1422708" y="3868292"/>
            <a:ext cx="999648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000" i="1" dirty="0">
                <a:latin typeface="Eurostile" panose="020B0504020202050204" pitchFamily="34" charset="77"/>
              </a:rPr>
              <a:t>Quand tu fais face à une situation que tu n’as jamais vécue auparavant</a:t>
            </a:r>
          </a:p>
        </p:txBody>
      </p:sp>
    </p:spTree>
    <p:extLst>
      <p:ext uri="{BB962C8B-B14F-4D97-AF65-F5344CB8AC3E}">
        <p14:creationId xmlns:p14="http://schemas.microsoft.com/office/powerpoint/2010/main" val="233461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1178182" y="5453969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1355837" y="5679980"/>
            <a:ext cx="627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15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275323"/>
            <a:ext cx="994266" cy="297554"/>
          </a:xfrm>
          <a:prstGeom prst="rect">
            <a:avLst/>
          </a:prstGeom>
        </p:spPr>
      </p:pic>
      <p:sp>
        <p:nvSpPr>
          <p:cNvPr id="12" name="Cadre 11">
            <a:extLst>
              <a:ext uri="{FF2B5EF4-FFF2-40B4-BE49-F238E27FC236}">
                <a16:creationId xmlns:a16="http://schemas.microsoft.com/office/drawing/2014/main" id="{BC423BA3-3C73-524E-913C-EF6980B7236A}"/>
              </a:ext>
            </a:extLst>
          </p:cNvPr>
          <p:cNvSpPr/>
          <p:nvPr/>
        </p:nvSpPr>
        <p:spPr>
          <a:xfrm>
            <a:off x="-39565" y="-1"/>
            <a:ext cx="12364915" cy="6858001"/>
          </a:xfrm>
          <a:prstGeom prst="frame">
            <a:avLst>
              <a:gd name="adj1" fmla="val 36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811F4CC-0244-2E22-67D6-50266380FD09}"/>
              </a:ext>
            </a:extLst>
          </p:cNvPr>
          <p:cNvSpPr txBox="1"/>
          <p:nvPr/>
        </p:nvSpPr>
        <p:spPr>
          <a:xfrm>
            <a:off x="839719" y="710544"/>
            <a:ext cx="83808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>
                <a:latin typeface="Eurostile" panose="020B0504020202050204" pitchFamily="34" charset="77"/>
              </a:rPr>
              <a:t>Exemple : c’est ta première journée au secondaire.</a:t>
            </a:r>
          </a:p>
        </p:txBody>
      </p:sp>
      <p:pic>
        <p:nvPicPr>
          <p:cNvPr id="25608" name="Picture 8" descr="Looking Around GIF - Looking Around What - Discover &amp; Share GIFs">
            <a:extLst>
              <a:ext uri="{FF2B5EF4-FFF2-40B4-BE49-F238E27FC236}">
                <a16:creationId xmlns:a16="http://schemas.microsoft.com/office/drawing/2014/main" id="{D16A6CFA-635F-C2B9-60D4-3DE25EF781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08"/>
          <a:stretch/>
        </p:blipFill>
        <p:spPr bwMode="auto">
          <a:xfrm>
            <a:off x="3289057" y="1725218"/>
            <a:ext cx="6091832" cy="413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2629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F5CC98F9-C17C-EDBD-D31F-A1EAA4508008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4351E5D-03E6-C946-AF9E-B53E265E83CF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0725068" y="5862182"/>
            <a:ext cx="602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16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38F0150B-71D5-8ED0-8B13-0E232DF95DCB}"/>
              </a:ext>
            </a:extLst>
          </p:cNvPr>
          <p:cNvSpPr txBox="1"/>
          <p:nvPr/>
        </p:nvSpPr>
        <p:spPr>
          <a:xfrm>
            <a:off x="78978" y="816241"/>
            <a:ext cx="12146279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5400" i="1" dirty="0">
                <a:latin typeface="Eurostile" panose="020B0504020202050204" pitchFamily="34" charset="77"/>
              </a:rPr>
              <a:t>Plus une situation contient </a:t>
            </a:r>
            <a:br>
              <a:rPr lang="fr-FR" sz="5400" i="1" dirty="0">
                <a:latin typeface="Eurostile" panose="020B0504020202050204" pitchFamily="34" charset="77"/>
              </a:rPr>
            </a:br>
            <a:r>
              <a:rPr lang="fr-FR" sz="5400" i="1" dirty="0">
                <a:latin typeface="Eurostile" panose="020B0504020202050204" pitchFamily="34" charset="77"/>
              </a:rPr>
              <a:t>d’ingrédients de stress, </a:t>
            </a:r>
            <a:br>
              <a:rPr lang="fr-FR" sz="5400" i="1" dirty="0">
                <a:latin typeface="Eurostile" panose="020B0504020202050204" pitchFamily="34" charset="77"/>
              </a:rPr>
            </a:br>
            <a:r>
              <a:rPr lang="fr-FR" sz="5400" i="1" dirty="0">
                <a:latin typeface="Eurostile" panose="020B0504020202050204" pitchFamily="34" charset="77"/>
              </a:rPr>
              <a:t>plus elle sera stressante</a:t>
            </a:r>
          </a:p>
        </p:txBody>
      </p:sp>
      <p:pic>
        <p:nvPicPr>
          <p:cNvPr id="27652" name="Picture 4" descr="Thermomètre explose - image animée GIF">
            <a:extLst>
              <a:ext uri="{FF2B5EF4-FFF2-40B4-BE49-F238E27FC236}">
                <a16:creationId xmlns:a16="http://schemas.microsoft.com/office/drawing/2014/main" id="{ABBE71CB-E0E6-4F8B-A58B-487DD9640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656" y="3429000"/>
            <a:ext cx="2062924" cy="3153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138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F5CC98F9-C17C-EDBD-D31F-A1EAA4508008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4351E5D-03E6-C946-AF9E-B53E265E83CF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BA3761D9-B874-E29C-92E4-EB21954FAACB}"/>
              </a:ext>
            </a:extLst>
          </p:cNvPr>
          <p:cNvSpPr txBox="1"/>
          <p:nvPr/>
        </p:nvSpPr>
        <p:spPr>
          <a:xfrm>
            <a:off x="878007" y="959904"/>
            <a:ext cx="111123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latin typeface="Eurostile" panose="020B0504020202050204" pitchFamily="34" charset="77"/>
              </a:rPr>
              <a:t>SPIN ton stress !</a:t>
            </a:r>
          </a:p>
        </p:txBody>
      </p:sp>
      <p:pic>
        <p:nvPicPr>
          <p:cNvPr id="15362" name="Picture 2" descr="Rêves écrits Sur Papier De Couleur Roulé Dans Un Bocal De Verre, Isolé Sur  Blanc Banque D'Images Et Photos Libres De Droits. Image 24846729.">
            <a:extLst>
              <a:ext uri="{FF2B5EF4-FFF2-40B4-BE49-F238E27FC236}">
                <a16:creationId xmlns:a16="http://schemas.microsoft.com/office/drawing/2014/main" id="{4BB45034-329D-D379-C340-7898CD7F65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" r="6207" b="17831"/>
          <a:stretch/>
        </p:blipFill>
        <p:spPr bwMode="auto">
          <a:xfrm>
            <a:off x="4266047" y="2403516"/>
            <a:ext cx="3659906" cy="3589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CF759D2-89E3-4115-88B9-BF7DDA61D03D}"/>
              </a:ext>
            </a:extLst>
          </p:cNvPr>
          <p:cNvSpPr txBox="1"/>
          <p:nvPr/>
        </p:nvSpPr>
        <p:spPr>
          <a:xfrm>
            <a:off x="10742321" y="5844929"/>
            <a:ext cx="602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17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732465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0D7ED-E8D6-70C0-FC0D-A72A6C44F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66" y="1595302"/>
            <a:ext cx="3819730" cy="2839120"/>
          </a:xfrm>
        </p:spPr>
        <p:txBody>
          <a:bodyPr>
            <a:noAutofit/>
          </a:bodyPr>
          <a:lstStyle/>
          <a:p>
            <a:pPr algn="ctr"/>
            <a:br>
              <a:rPr lang="fr-FR" sz="8800" b="1" dirty="0">
                <a:latin typeface="Eurostile" panose="020B0504020202050204" pitchFamily="34" charset="77"/>
              </a:rPr>
            </a:br>
            <a:r>
              <a:rPr lang="fr-FR" sz="23900" b="1" dirty="0">
                <a:solidFill>
                  <a:srgbClr val="92D050"/>
                </a:solidFill>
                <a:latin typeface="Eurostile" panose="020B0504020202050204" pitchFamily="34" charset="77"/>
              </a:rPr>
              <a:t>S</a:t>
            </a:r>
            <a:endParaRPr lang="fr-FR" sz="8800" b="1" dirty="0">
              <a:solidFill>
                <a:schemeClr val="accent2"/>
              </a:solidFill>
              <a:latin typeface="Eurostile" panose="020B0504020202050204" pitchFamily="34" charset="77"/>
            </a:endParaRP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0757646" y="5828154"/>
            <a:ext cx="489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18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18" name="Graphique 17" descr="Badge Cross avec un remplissage uni">
            <a:extLst>
              <a:ext uri="{FF2B5EF4-FFF2-40B4-BE49-F238E27FC236}">
                <a16:creationId xmlns:a16="http://schemas.microsoft.com/office/drawing/2014/main" id="{CF11E11A-4A99-D431-370E-40049F17B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96755" y="3960060"/>
            <a:ext cx="914400" cy="914400"/>
          </a:xfrm>
          <a:prstGeom prst="rect">
            <a:avLst/>
          </a:prstGeom>
        </p:spPr>
      </p:pic>
      <p:pic>
        <p:nvPicPr>
          <p:cNvPr id="22" name="Graphique 21" descr="Badge Tick1 avec un remplissage uni">
            <a:extLst>
              <a:ext uri="{FF2B5EF4-FFF2-40B4-BE49-F238E27FC236}">
                <a16:creationId xmlns:a16="http://schemas.microsoft.com/office/drawing/2014/main" id="{C695806E-63E6-FCF4-E5B8-5BD70AAE19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81932" y="3960060"/>
            <a:ext cx="914400" cy="914400"/>
          </a:xfrm>
          <a:prstGeom prst="rect">
            <a:avLst/>
          </a:prstGeom>
        </p:spPr>
      </p:pic>
      <p:sp>
        <p:nvSpPr>
          <p:cNvPr id="25" name="Titre 1">
            <a:extLst>
              <a:ext uri="{FF2B5EF4-FFF2-40B4-BE49-F238E27FC236}">
                <a16:creationId xmlns:a16="http://schemas.microsoft.com/office/drawing/2014/main" id="{97AC3757-0A65-FCE9-D96C-9E6BA7A929E5}"/>
              </a:ext>
            </a:extLst>
          </p:cNvPr>
          <p:cNvSpPr txBox="1">
            <a:spLocks/>
          </p:cNvSpPr>
          <p:nvPr/>
        </p:nvSpPr>
        <p:spPr>
          <a:xfrm>
            <a:off x="3222810" y="1595302"/>
            <a:ext cx="3819730" cy="28391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fr-FR" sz="8800" b="1" dirty="0">
                <a:latin typeface="Eurostile" panose="020B0504020202050204" pitchFamily="34" charset="77"/>
              </a:rPr>
            </a:br>
            <a:r>
              <a:rPr lang="fr-FR" sz="23900" b="1" dirty="0">
                <a:solidFill>
                  <a:srgbClr val="AE28B5"/>
                </a:solidFill>
                <a:latin typeface="Eurostile" panose="020B0504020202050204" pitchFamily="34" charset="77"/>
              </a:rPr>
              <a:t>P</a:t>
            </a:r>
            <a:endParaRPr lang="fr-FR" sz="8800" b="1" dirty="0">
              <a:solidFill>
                <a:srgbClr val="AE28B5"/>
              </a:solidFill>
              <a:latin typeface="Eurostile" panose="020B0504020202050204" pitchFamily="34" charset="77"/>
            </a:endParaRPr>
          </a:p>
        </p:txBody>
      </p:sp>
      <p:pic>
        <p:nvPicPr>
          <p:cNvPr id="27" name="Graphique 26" descr="Badge Tick1 avec un remplissage uni">
            <a:extLst>
              <a:ext uri="{FF2B5EF4-FFF2-40B4-BE49-F238E27FC236}">
                <a16:creationId xmlns:a16="http://schemas.microsoft.com/office/drawing/2014/main" id="{9E703591-0A0F-04DE-AFCE-0616694B19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23514" y="3975098"/>
            <a:ext cx="914400" cy="914400"/>
          </a:xfrm>
          <a:prstGeom prst="rect">
            <a:avLst/>
          </a:prstGeom>
        </p:spPr>
      </p:pic>
      <p:pic>
        <p:nvPicPr>
          <p:cNvPr id="28" name="Graphique 27" descr="Badge Cross avec un remplissage uni">
            <a:extLst>
              <a:ext uri="{FF2B5EF4-FFF2-40B4-BE49-F238E27FC236}">
                <a16:creationId xmlns:a16="http://schemas.microsoft.com/office/drawing/2014/main" id="{E7712888-1961-97DD-0631-096801D721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78446" y="3975098"/>
            <a:ext cx="914400" cy="914400"/>
          </a:xfrm>
          <a:prstGeom prst="rect">
            <a:avLst/>
          </a:prstGeom>
        </p:spPr>
      </p:pic>
      <p:sp>
        <p:nvSpPr>
          <p:cNvPr id="29" name="Titre 1">
            <a:extLst>
              <a:ext uri="{FF2B5EF4-FFF2-40B4-BE49-F238E27FC236}">
                <a16:creationId xmlns:a16="http://schemas.microsoft.com/office/drawing/2014/main" id="{C0D15A25-C045-846C-D54F-0BB48894D76D}"/>
              </a:ext>
            </a:extLst>
          </p:cNvPr>
          <p:cNvSpPr txBox="1">
            <a:spLocks/>
          </p:cNvSpPr>
          <p:nvPr/>
        </p:nvSpPr>
        <p:spPr>
          <a:xfrm>
            <a:off x="5380678" y="1622901"/>
            <a:ext cx="4032191" cy="285190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fr-FR" sz="8800" b="1" dirty="0">
                <a:latin typeface="Eurostile" panose="020B0504020202050204" pitchFamily="34" charset="77"/>
              </a:rPr>
            </a:br>
            <a:r>
              <a:rPr lang="fr-FR" sz="23900" b="1" dirty="0">
                <a:solidFill>
                  <a:srgbClr val="C00000"/>
                </a:solidFill>
                <a:latin typeface="Eurostile" panose="020B0504020202050204" pitchFamily="34" charset="77"/>
              </a:rPr>
              <a:t>I</a:t>
            </a:r>
            <a:endParaRPr lang="fr-FR" sz="8800" b="1" dirty="0">
              <a:solidFill>
                <a:srgbClr val="C00000"/>
              </a:solidFill>
              <a:latin typeface="Eurostile" panose="020B0504020202050204" pitchFamily="34" charset="77"/>
            </a:endParaRPr>
          </a:p>
        </p:txBody>
      </p:sp>
      <p:pic>
        <p:nvPicPr>
          <p:cNvPr id="31" name="Graphique 30" descr="Badge Tick1 avec un remplissage uni">
            <a:extLst>
              <a:ext uri="{FF2B5EF4-FFF2-40B4-BE49-F238E27FC236}">
                <a16:creationId xmlns:a16="http://schemas.microsoft.com/office/drawing/2014/main" id="{96401255-C190-62A7-5521-282FEF9FA8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88604" y="3953840"/>
            <a:ext cx="914400" cy="914400"/>
          </a:xfrm>
          <a:prstGeom prst="rect">
            <a:avLst/>
          </a:prstGeom>
        </p:spPr>
      </p:pic>
      <p:pic>
        <p:nvPicPr>
          <p:cNvPr id="33" name="Graphique 32" descr="Badge Cross avec un remplissage uni">
            <a:extLst>
              <a:ext uri="{FF2B5EF4-FFF2-40B4-BE49-F238E27FC236}">
                <a16:creationId xmlns:a16="http://schemas.microsoft.com/office/drawing/2014/main" id="{942D8943-A5CD-2986-0467-6914CA88B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75235" y="3953840"/>
            <a:ext cx="914400" cy="914400"/>
          </a:xfrm>
          <a:prstGeom prst="rect">
            <a:avLst/>
          </a:prstGeom>
        </p:spPr>
      </p:pic>
      <p:sp>
        <p:nvSpPr>
          <p:cNvPr id="34" name="Titre 1">
            <a:extLst>
              <a:ext uri="{FF2B5EF4-FFF2-40B4-BE49-F238E27FC236}">
                <a16:creationId xmlns:a16="http://schemas.microsoft.com/office/drawing/2014/main" id="{4A76A92F-1973-4F28-A658-57A255E658FD}"/>
              </a:ext>
            </a:extLst>
          </p:cNvPr>
          <p:cNvSpPr txBox="1">
            <a:spLocks/>
          </p:cNvSpPr>
          <p:nvPr/>
        </p:nvSpPr>
        <p:spPr>
          <a:xfrm>
            <a:off x="8073722" y="1615365"/>
            <a:ext cx="3819730" cy="28391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fr-FR" sz="8800" b="1" dirty="0">
                <a:latin typeface="Eurostile" panose="020B0504020202050204" pitchFamily="34" charset="77"/>
              </a:rPr>
            </a:br>
            <a:r>
              <a:rPr lang="fr-FR" sz="23900" b="1" dirty="0">
                <a:solidFill>
                  <a:schemeClr val="accent2"/>
                </a:solidFill>
                <a:latin typeface="Eurostile" panose="020B0504020202050204" pitchFamily="34" charset="77"/>
              </a:rPr>
              <a:t>N</a:t>
            </a:r>
            <a:endParaRPr lang="fr-FR" sz="8800" b="1" dirty="0">
              <a:solidFill>
                <a:schemeClr val="accent2"/>
              </a:solidFill>
              <a:latin typeface="Eurostile" panose="020B0504020202050204" pitchFamily="34" charset="77"/>
            </a:endParaRPr>
          </a:p>
        </p:txBody>
      </p:sp>
      <p:pic>
        <p:nvPicPr>
          <p:cNvPr id="36" name="Graphique 35" descr="Badge Tick1 avec un remplissage uni">
            <a:extLst>
              <a:ext uri="{FF2B5EF4-FFF2-40B4-BE49-F238E27FC236}">
                <a16:creationId xmlns:a16="http://schemas.microsoft.com/office/drawing/2014/main" id="{2FFA2C7A-2771-E24D-42EC-585AFFB6CA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69187" y="3957242"/>
            <a:ext cx="914400" cy="914400"/>
          </a:xfrm>
          <a:prstGeom prst="rect">
            <a:avLst/>
          </a:prstGeom>
        </p:spPr>
      </p:pic>
      <p:pic>
        <p:nvPicPr>
          <p:cNvPr id="37" name="Graphique 36" descr="Badge Cross avec un remplissage uni">
            <a:extLst>
              <a:ext uri="{FF2B5EF4-FFF2-40B4-BE49-F238E27FC236}">
                <a16:creationId xmlns:a16="http://schemas.microsoft.com/office/drawing/2014/main" id="{C5CB98CB-07C5-905C-8C50-5B0593EE8A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64236" y="3953840"/>
            <a:ext cx="914400" cy="914400"/>
          </a:xfrm>
          <a:prstGeom prst="rect">
            <a:avLst/>
          </a:prstGeom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D38BA84E-A9D3-78F9-E849-157416D757C5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F1E20CDA-C640-543F-C62B-DB98EC0FD43F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C5076AD2-A270-4A94-6E59-E1295FD56ED3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3720E32-AD83-039B-B0D3-21CA503F72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64003662-B94E-67D4-87F2-DDB8D97653B0}"/>
              </a:ext>
            </a:extLst>
          </p:cNvPr>
          <p:cNvSpPr txBox="1"/>
          <p:nvPr/>
        </p:nvSpPr>
        <p:spPr>
          <a:xfrm>
            <a:off x="10725068" y="5862182"/>
            <a:ext cx="602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18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2214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9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>
            <a:extLst>
              <a:ext uri="{FF2B5EF4-FFF2-40B4-BE49-F238E27FC236}">
                <a16:creationId xmlns:a16="http://schemas.microsoft.com/office/drawing/2014/main" id="{75B1F276-53E2-D554-1526-A92574A723AB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1E0BACD0-3061-6077-1EB9-F8C973B6E651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FC9DC235-E54E-EFD9-BB0E-8AC2C345D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8919" y="785498"/>
            <a:ext cx="10124292" cy="839320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>
                <a:latin typeface="Eurostile" panose="020B0504020202050204" pitchFamily="34" charset="77"/>
              </a:rPr>
              <a:t>Comment te sens-tu quand …? 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177C5745-BBC3-FA7D-369A-5B4E14CCFCEA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95FCBF2D-6750-7BC7-5168-87293918C5B0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8F40A41-6715-F2DD-D246-3006E2DD1BD2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6F280B25-9808-F65C-C86C-CA79ADB9B484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85C7272-06B4-8A1D-575B-C15D0B3B3C50}"/>
              </a:ext>
            </a:extLst>
          </p:cNvPr>
          <p:cNvSpPr txBox="1"/>
          <p:nvPr/>
        </p:nvSpPr>
        <p:spPr>
          <a:xfrm>
            <a:off x="10809198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9F7C65C-6905-63D8-658B-A574733E57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3" name="Image 2" descr="Seated people in rows indoors, with one arm raised, facing standing presenter in formal dress shirt and tie">
            <a:extLst>
              <a:ext uri="{FF2B5EF4-FFF2-40B4-BE49-F238E27FC236}">
                <a16:creationId xmlns:a16="http://schemas.microsoft.com/office/drawing/2014/main" id="{D7B7F1BB-047C-E9A2-94C1-BF8D231F6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7261" y="1580992"/>
            <a:ext cx="4222259" cy="2827443"/>
          </a:xfrm>
          <a:prstGeom prst="rect">
            <a:avLst/>
          </a:prstGeom>
        </p:spPr>
      </p:pic>
      <p:pic>
        <p:nvPicPr>
          <p:cNvPr id="5" name="Image 4" descr="Soccer player standing on pitch, with foot on football, and spectators on bleachers">
            <a:extLst>
              <a:ext uri="{FF2B5EF4-FFF2-40B4-BE49-F238E27FC236}">
                <a16:creationId xmlns:a16="http://schemas.microsoft.com/office/drawing/2014/main" id="{AB24E9F6-BCF4-6774-5721-5BD490193F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3689" y="1613215"/>
            <a:ext cx="4918833" cy="2782787"/>
          </a:xfrm>
          <a:prstGeom prst="rect">
            <a:avLst/>
          </a:prstGeom>
        </p:spPr>
      </p:pic>
      <p:pic>
        <p:nvPicPr>
          <p:cNvPr id="13" name="Image 12" descr="Hand holding a pen shading number on a sheet">
            <a:extLst>
              <a:ext uri="{FF2B5EF4-FFF2-40B4-BE49-F238E27FC236}">
                <a16:creationId xmlns:a16="http://schemas.microsoft.com/office/drawing/2014/main" id="{26532D6A-8101-52B0-9255-609C6B4704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8618" y="4440503"/>
            <a:ext cx="3434763" cy="229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4106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BA3761D9-B874-E29C-92E4-EB21954FAACB}"/>
              </a:ext>
            </a:extLst>
          </p:cNvPr>
          <p:cNvSpPr txBox="1"/>
          <p:nvPr/>
        </p:nvSpPr>
        <p:spPr>
          <a:xfrm>
            <a:off x="2893448" y="791667"/>
            <a:ext cx="71865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latin typeface="Eurostile" panose="020B0504020202050204" pitchFamily="34" charset="77"/>
              </a:rPr>
              <a:t>Pour le prochain atelier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D38B485-AD3D-568F-3896-6BCD398DEDAA}"/>
              </a:ext>
            </a:extLst>
          </p:cNvPr>
          <p:cNvSpPr txBox="1"/>
          <p:nvPr/>
        </p:nvSpPr>
        <p:spPr>
          <a:xfrm>
            <a:off x="2343918" y="1723066"/>
            <a:ext cx="81179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000">
                <a:latin typeface="Eurostile" panose="020B0504020202050204" pitchFamily="34" charset="77"/>
              </a:rPr>
              <a:t>Identifie </a:t>
            </a:r>
            <a:r>
              <a:rPr lang="fr-FR" sz="4000" dirty="0">
                <a:latin typeface="Eurostile" panose="020B0504020202050204" pitchFamily="34" charset="77"/>
              </a:rPr>
              <a:t>les situations stressantes que tu vis et…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9179C20-763F-E6D8-BF31-3CCC660D2052}"/>
              </a:ext>
            </a:extLst>
          </p:cNvPr>
          <p:cNvSpPr txBox="1"/>
          <p:nvPr/>
        </p:nvSpPr>
        <p:spPr>
          <a:xfrm>
            <a:off x="2587780" y="2330781"/>
            <a:ext cx="72619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7200" b="1" dirty="0">
                <a:solidFill>
                  <a:srgbClr val="92D050"/>
                </a:solidFill>
                <a:latin typeface="Eurostile" panose="020B0504020202050204" pitchFamily="34" charset="77"/>
              </a:rPr>
              <a:t>S</a:t>
            </a:r>
            <a:r>
              <a:rPr lang="fr-FR" sz="7200" b="1" dirty="0">
                <a:latin typeface="Eurostile" panose="020B0504020202050204" pitchFamily="34" charset="77"/>
              </a:rPr>
              <a:t> </a:t>
            </a:r>
            <a:r>
              <a:rPr lang="fr-FR" sz="7200" b="1" dirty="0">
                <a:solidFill>
                  <a:srgbClr val="7030A0"/>
                </a:solidFill>
                <a:latin typeface="Eurostile" panose="020B0504020202050204" pitchFamily="34" charset="77"/>
              </a:rPr>
              <a:t>P</a:t>
            </a:r>
            <a:r>
              <a:rPr lang="fr-FR" sz="7200" b="1" dirty="0">
                <a:latin typeface="Eurostile" panose="020B0504020202050204" pitchFamily="34" charset="77"/>
              </a:rPr>
              <a:t> </a:t>
            </a:r>
            <a:r>
              <a:rPr lang="fr-FR" sz="7200" b="1" dirty="0">
                <a:solidFill>
                  <a:srgbClr val="C00000"/>
                </a:solidFill>
                <a:latin typeface="Eurostile" panose="020B0504020202050204" pitchFamily="34" charset="77"/>
              </a:rPr>
              <a:t>I</a:t>
            </a:r>
            <a:r>
              <a:rPr lang="fr-FR" sz="7200" b="1" dirty="0">
                <a:latin typeface="Eurostile" panose="020B0504020202050204" pitchFamily="34" charset="77"/>
              </a:rPr>
              <a:t> </a:t>
            </a:r>
            <a:r>
              <a:rPr lang="fr-FR" sz="7200" b="1" dirty="0">
                <a:solidFill>
                  <a:schemeClr val="accent2"/>
                </a:solidFill>
                <a:latin typeface="Eurostile" panose="020B0504020202050204" pitchFamily="34" charset="77"/>
              </a:rPr>
              <a:t>N</a:t>
            </a:r>
            <a:r>
              <a:rPr lang="fr-FR" sz="7200" b="1" dirty="0">
                <a:latin typeface="Eurostile" panose="020B0504020202050204" pitchFamily="34" charset="77"/>
              </a:rPr>
              <a:t> ton stress</a:t>
            </a:r>
          </a:p>
        </p:txBody>
      </p:sp>
      <p:pic>
        <p:nvPicPr>
          <p:cNvPr id="13" name="Picture 2" descr="Dessin spirale : 372 164 images, photos et images vectorielles de stock |  Shutterstock">
            <a:extLst>
              <a:ext uri="{FF2B5EF4-FFF2-40B4-BE49-F238E27FC236}">
                <a16:creationId xmlns:a16="http://schemas.microsoft.com/office/drawing/2014/main" id="{D4298F5B-C6C3-2F77-ECFD-E7FC756DD4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7" t="27474" r="29231" b="31575"/>
          <a:stretch/>
        </p:blipFill>
        <p:spPr bwMode="auto">
          <a:xfrm>
            <a:off x="6402881" y="4380838"/>
            <a:ext cx="1218178" cy="125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Ellipse 13">
            <a:extLst>
              <a:ext uri="{FF2B5EF4-FFF2-40B4-BE49-F238E27FC236}">
                <a16:creationId xmlns:a16="http://schemas.microsoft.com/office/drawing/2014/main" id="{DE6E47C3-F344-3D6E-828E-8686108C5A3B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1EF1256B-99BE-5DC3-8204-3F2370D8C556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E2CEAE3B-2DC5-7210-F62B-185E47AD91B5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AA59661D-C8A7-2D95-7AF8-7AD933E2FE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C6C2751C-8299-6D2B-AA2F-CDDD3517097B}"/>
              </a:ext>
            </a:extLst>
          </p:cNvPr>
          <p:cNvSpPr txBox="1"/>
          <p:nvPr/>
        </p:nvSpPr>
        <p:spPr>
          <a:xfrm>
            <a:off x="10732161" y="5855089"/>
            <a:ext cx="602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19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1298DE4-9E8B-CCC9-E5C5-592920A11D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6898" y="3531110"/>
            <a:ext cx="2109450" cy="296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7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id="{177C5745-BBC3-FA7D-369A-5B4E14CCFCEA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95FCBF2D-6750-7BC7-5168-87293918C5B0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8F40A41-6715-F2DD-D246-3006E2DD1BD2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0EA4C3AF-80BD-F32F-2F7C-1C1F056E96E5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E5D99A89-0EBA-D86A-AD8B-F7CB5CE060F6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9398797F-FE71-CA6F-38EB-DE6EF5B15138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F3D01AC-ADDD-1F82-FFD9-37FB9A140F02}"/>
              </a:ext>
            </a:extLst>
          </p:cNvPr>
          <p:cNvSpPr txBox="1"/>
          <p:nvPr/>
        </p:nvSpPr>
        <p:spPr>
          <a:xfrm>
            <a:off x="10746029" y="585508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20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942BED74-3E43-C483-0BB3-B01B9961BD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DE25DD62-B37F-9AB4-B5C3-A1D971636636}"/>
              </a:ext>
            </a:extLst>
          </p:cNvPr>
          <p:cNvSpPr txBox="1">
            <a:spLocks/>
          </p:cNvSpPr>
          <p:nvPr/>
        </p:nvSpPr>
        <p:spPr>
          <a:xfrm>
            <a:off x="1033854" y="3074601"/>
            <a:ext cx="10124292" cy="107589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fr-FR" b="1" dirty="0">
              <a:latin typeface="Eurostile" panose="020B0504020202050204" pitchFamily="34" charset="77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76D82FC7-4B1E-3C0F-A9E5-478DCFC6A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3854" y="1778668"/>
            <a:ext cx="10124292" cy="1075892"/>
          </a:xfrm>
        </p:spPr>
        <p:txBody>
          <a:bodyPr>
            <a:noAutofit/>
          </a:bodyPr>
          <a:lstStyle/>
          <a:p>
            <a:pPr algn="ctr"/>
            <a:r>
              <a:rPr lang="fr-FR" sz="6600" b="1" dirty="0">
                <a:latin typeface="Eurostile" panose="020B0504020202050204" pitchFamily="34" charset="77"/>
              </a:rPr>
              <a:t>À bientôt </a:t>
            </a:r>
            <a:br>
              <a:rPr lang="fr-FR" sz="6600" b="1" dirty="0">
                <a:latin typeface="Eurostile" panose="020B0504020202050204" pitchFamily="34" charset="77"/>
              </a:rPr>
            </a:br>
            <a:r>
              <a:rPr lang="fr-FR" sz="6600" b="1" dirty="0">
                <a:latin typeface="Eurostile" panose="020B0504020202050204" pitchFamily="34" charset="77"/>
              </a:rPr>
              <a:t>pour l’Atelier 2 ! </a:t>
            </a:r>
          </a:p>
        </p:txBody>
      </p:sp>
      <p:pic>
        <p:nvPicPr>
          <p:cNvPr id="1026" name="Picture 2" descr="Bye Felicia GIF - Bye Felicia See - Discover &amp; Share GIFs">
            <a:extLst>
              <a:ext uri="{FF2B5EF4-FFF2-40B4-BE49-F238E27FC236}">
                <a16:creationId xmlns:a16="http://schemas.microsoft.com/office/drawing/2014/main" id="{EDBC736C-5664-EAAE-8CDE-B9FC5A7D89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088" y="3013848"/>
            <a:ext cx="2875824" cy="350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20096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EFD3AFB8-E938-7346-0422-6C0D2C4796D6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ED58ECBE-2B62-43DB-026D-37EF3495DC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69DA4079-7E7B-FFD6-E6DE-397E9306C6A5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Ellipse 6">
            <a:extLst>
              <a:ext uri="{FF2B5EF4-FFF2-40B4-BE49-F238E27FC236}">
                <a16:creationId xmlns:a16="http://schemas.microsoft.com/office/drawing/2014/main" id="{AC12F6A4-EAAF-7C0F-B4E7-7A38DB9763CE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46F51A17-D6AE-351F-BE4B-D1393A8ABAD6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C47BBD3C-208E-DA0C-D03E-DA93C5E6826F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E1EB8D1-38E0-D752-A5BE-E367D18A8D88}"/>
              </a:ext>
            </a:extLst>
          </p:cNvPr>
          <p:cNvSpPr txBox="1"/>
          <p:nvPr/>
        </p:nvSpPr>
        <p:spPr>
          <a:xfrm>
            <a:off x="10763282" y="585508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21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924DBBB-C172-AD41-39A8-343E63C8DF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1C1F1CCF-C308-1186-7721-6B08CE28AC64}"/>
              </a:ext>
            </a:extLst>
          </p:cNvPr>
          <p:cNvSpPr txBox="1">
            <a:spLocks/>
          </p:cNvSpPr>
          <p:nvPr/>
        </p:nvSpPr>
        <p:spPr>
          <a:xfrm>
            <a:off x="1033854" y="3074601"/>
            <a:ext cx="10124292" cy="107589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fr-FR" b="1" dirty="0">
              <a:latin typeface="Eurostile" panose="020B0504020202050204" pitchFamily="34" charset="77"/>
            </a:endParaRP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D1D7F6B5-733D-2C72-D402-FA43B59D9F09}"/>
              </a:ext>
            </a:extLst>
          </p:cNvPr>
          <p:cNvSpPr txBox="1">
            <a:spLocks/>
          </p:cNvSpPr>
          <p:nvPr/>
        </p:nvSpPr>
        <p:spPr>
          <a:xfrm>
            <a:off x="1033854" y="1895970"/>
            <a:ext cx="10834706" cy="10758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200" b="1" dirty="0">
                <a:latin typeface="Eurostile" panose="020B0504020202050204" pitchFamily="34" charset="77"/>
              </a:rPr>
              <a:t>Toutes les images animées utilisées dans cette présentation proviennent de GIPHY et les autres sont libres de droits.</a:t>
            </a:r>
          </a:p>
        </p:txBody>
      </p:sp>
      <p:pic>
        <p:nvPicPr>
          <p:cNvPr id="14" name="Picture 2" descr="GIPHY Studios GIFs On GIPHY Be Animated, 40% OFF">
            <a:extLst>
              <a:ext uri="{FF2B5EF4-FFF2-40B4-BE49-F238E27FC236}">
                <a16:creationId xmlns:a16="http://schemas.microsoft.com/office/drawing/2014/main" id="{85D97EEC-EE8C-E80C-7230-76AF154412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702" y="3083738"/>
            <a:ext cx="6424863" cy="197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63F73A70-5EE8-CC2A-6E01-F21663EE4B19}"/>
              </a:ext>
            </a:extLst>
          </p:cNvPr>
          <p:cNvSpPr txBox="1"/>
          <p:nvPr/>
        </p:nvSpPr>
        <p:spPr>
          <a:xfrm>
            <a:off x="4485364" y="5163235"/>
            <a:ext cx="75049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Eurostile" panose="020B0504020202050204" pitchFamily="34" charset="77"/>
                <a:hlinkClick r:id="rId4"/>
              </a:rPr>
              <a:t>https://giphy.com/</a:t>
            </a:r>
            <a:r>
              <a:rPr lang="fr-FR" sz="2800" b="1" dirty="0">
                <a:latin typeface="Eurostile" panose="020B0504020202050204" pitchFamily="34" charset="77"/>
              </a:rPr>
              <a:t> 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946652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0D7ED-E8D6-70C0-FC0D-A72A6C44F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897" y="364736"/>
            <a:ext cx="10124292" cy="2151785"/>
          </a:xfrm>
        </p:spPr>
        <p:txBody>
          <a:bodyPr>
            <a:normAutofit/>
          </a:bodyPr>
          <a:lstStyle/>
          <a:p>
            <a:pPr algn="ctr"/>
            <a:r>
              <a:rPr lang="fr-FR" sz="5400" b="1" dirty="0">
                <a:latin typeface="Eurostile" panose="020B0504020202050204" pitchFamily="34" charset="77"/>
              </a:rPr>
              <a:t>Je me sens  </a:t>
            </a:r>
            <a:r>
              <a:rPr lang="fr-FR" sz="5400" b="1" dirty="0" err="1">
                <a:latin typeface="Eurostile" panose="020B0504020202050204" pitchFamily="34" charset="77"/>
              </a:rPr>
              <a:t>stressé.e</a:t>
            </a:r>
            <a:r>
              <a:rPr lang="fr-FR" sz="5400" b="1" dirty="0">
                <a:latin typeface="Eurostile" panose="020B0504020202050204" pitchFamily="34" charset="77"/>
              </a:rPr>
              <a:t>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F5CC98F9-C17C-EDBD-D31F-A1EAA4508008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4351E5D-03E6-C946-AF9E-B53E265E83CF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0809198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2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1" name="Bulle rectangulaire à coins arrondis 10">
            <a:extLst>
              <a:ext uri="{FF2B5EF4-FFF2-40B4-BE49-F238E27FC236}">
                <a16:creationId xmlns:a16="http://schemas.microsoft.com/office/drawing/2014/main" id="{22990C11-38E6-46AE-8FED-97D945417EC4}"/>
              </a:ext>
            </a:extLst>
          </p:cNvPr>
          <p:cNvSpPr/>
          <p:nvPr/>
        </p:nvSpPr>
        <p:spPr>
          <a:xfrm>
            <a:off x="1747644" y="1149067"/>
            <a:ext cx="8514687" cy="1904714"/>
          </a:xfrm>
          <a:prstGeom prst="wedgeRoundRectCallout">
            <a:avLst>
              <a:gd name="adj1" fmla="val -21741"/>
              <a:gd name="adj2" fmla="val 91215"/>
              <a:gd name="adj3" fmla="val 16667"/>
            </a:avLst>
          </a:prstGeom>
          <a:noFill/>
          <a:ln w="60325"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Bouée 11">
            <a:extLst>
              <a:ext uri="{FF2B5EF4-FFF2-40B4-BE49-F238E27FC236}">
                <a16:creationId xmlns:a16="http://schemas.microsoft.com/office/drawing/2014/main" id="{2EE03836-77AB-C0DA-2D6F-6220017FC549}"/>
              </a:ext>
            </a:extLst>
          </p:cNvPr>
          <p:cNvSpPr/>
          <p:nvPr/>
        </p:nvSpPr>
        <p:spPr>
          <a:xfrm>
            <a:off x="6038043" y="1347663"/>
            <a:ext cx="3206153" cy="1560350"/>
          </a:xfrm>
          <a:prstGeom prst="donut">
            <a:avLst>
              <a:gd name="adj" fmla="val 5435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2052" name="Picture 4" descr="What GIF - What - Discover &amp; Share GIFs">
            <a:extLst>
              <a:ext uri="{FF2B5EF4-FFF2-40B4-BE49-F238E27FC236}">
                <a16:creationId xmlns:a16="http://schemas.microsoft.com/office/drawing/2014/main" id="{C4E20CE3-0F44-3B3A-75DF-D885ADC7F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043" y="3442462"/>
            <a:ext cx="4224288" cy="321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93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0D7ED-E8D6-70C0-FC0D-A72A6C44F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988" y="1136116"/>
            <a:ext cx="10124292" cy="2502085"/>
          </a:xfrm>
        </p:spPr>
        <p:txBody>
          <a:bodyPr>
            <a:normAutofit/>
          </a:bodyPr>
          <a:lstStyle/>
          <a:p>
            <a:pPr algn="ctr"/>
            <a:r>
              <a:rPr lang="fr-FR" sz="5400" dirty="0">
                <a:latin typeface="Eurostile" panose="020B0504020202050204" pitchFamily="34" charset="77"/>
              </a:rPr>
              <a:t>Un </a:t>
            </a:r>
            <a:r>
              <a:rPr lang="fr-FR" sz="5400" b="1" dirty="0">
                <a:latin typeface="Eurostile" panose="020B0504020202050204" pitchFamily="34" charset="77"/>
              </a:rPr>
              <a:t>stresseur</a:t>
            </a:r>
            <a:r>
              <a:rPr lang="fr-FR" sz="5400" dirty="0">
                <a:latin typeface="Eurostile" panose="020B0504020202050204" pitchFamily="34" charset="77"/>
              </a:rPr>
              <a:t> est quelque chose que tu interprètes comme </a:t>
            </a:r>
            <a:br>
              <a:rPr lang="fr-FR" sz="5400" dirty="0">
                <a:latin typeface="Eurostile" panose="020B0504020202050204" pitchFamily="34" charset="77"/>
              </a:rPr>
            </a:br>
            <a:r>
              <a:rPr lang="fr-FR" sz="5400" dirty="0">
                <a:latin typeface="Eurostile" panose="020B0504020202050204" pitchFamily="34" charset="77"/>
              </a:rPr>
              <a:t>négatif ou menaçant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F5CC98F9-C17C-EDBD-D31F-A1EAA4508008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4351E5D-03E6-C946-AF9E-B53E265E83CF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0821230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3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6152" name="Picture 8" descr="red danger skull crossbones warning on white background. danger warning  message logo. flat style. restricted zone, sign. dangerous chemicals  symbol. 9796280 Vector Art at Vecteezy">
            <a:extLst>
              <a:ext uri="{FF2B5EF4-FFF2-40B4-BE49-F238E27FC236}">
                <a16:creationId xmlns:a16="http://schemas.microsoft.com/office/drawing/2014/main" id="{E448A0DF-DE27-40E7-5237-63D0A0B638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042" y="3814413"/>
            <a:ext cx="2664426" cy="242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4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0D7ED-E8D6-70C0-FC0D-A72A6C44F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8097" y="-840117"/>
            <a:ext cx="10124292" cy="2151785"/>
          </a:xfrm>
        </p:spPr>
        <p:txBody>
          <a:bodyPr>
            <a:normAutofit/>
          </a:bodyPr>
          <a:lstStyle/>
          <a:p>
            <a:pPr algn="ctr"/>
            <a:r>
              <a:rPr lang="fr-FR" sz="5400" b="1" dirty="0">
                <a:latin typeface="Eurostile" panose="020B0504020202050204" pitchFamily="34" charset="77"/>
              </a:rPr>
              <a:t>Activité : Pot-aux-</a:t>
            </a:r>
            <a:r>
              <a:rPr lang="fr-FR" sz="5400" b="1" dirty="0" err="1">
                <a:latin typeface="Eurostile" panose="020B0504020202050204" pitchFamily="34" charset="77"/>
              </a:rPr>
              <a:t>stresseurs</a:t>
            </a:r>
            <a:endParaRPr lang="fr-FR" sz="5400" b="1" dirty="0">
              <a:latin typeface="Eurostile" panose="020B0504020202050204" pitchFamily="34" charset="77"/>
            </a:endParaRP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F5CC98F9-C17C-EDBD-D31F-A1EAA4508008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4351E5D-03E6-C946-AF9E-B53E265E83CF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0809198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4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C60CBAA2-AFEF-73D1-E834-DE289809625E}"/>
              </a:ext>
            </a:extLst>
          </p:cNvPr>
          <p:cNvSpPr txBox="1"/>
          <p:nvPr/>
        </p:nvSpPr>
        <p:spPr>
          <a:xfrm>
            <a:off x="1619069" y="1214279"/>
            <a:ext cx="96857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latin typeface="Eurostile" panose="020B0504020202050204" pitchFamily="34" charset="77"/>
              </a:rPr>
              <a:t>En équipe, trouvez un exemple</a:t>
            </a:r>
          </a:p>
          <a:p>
            <a:pPr algn="ctr"/>
            <a:r>
              <a:rPr lang="fr-FR" sz="4000" dirty="0">
                <a:latin typeface="Eurostile" panose="020B0504020202050204" pitchFamily="34" charset="77"/>
              </a:rPr>
              <a:t>de stresseur. Écrivez-le sur un bout de papier que vous déposerez dans le pot. </a:t>
            </a:r>
          </a:p>
        </p:txBody>
      </p:sp>
      <p:pic>
        <p:nvPicPr>
          <p:cNvPr id="4098" name="Picture 2" descr="Un bocal rempli de petits mots - Pépites d'amour">
            <a:extLst>
              <a:ext uri="{FF2B5EF4-FFF2-40B4-BE49-F238E27FC236}">
                <a16:creationId xmlns:a16="http://schemas.microsoft.com/office/drawing/2014/main" id="{172ABC77-E4BB-5C7A-92E9-51073F8097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0" t="22009" r="15489"/>
          <a:stretch/>
        </p:blipFill>
        <p:spPr bwMode="auto">
          <a:xfrm>
            <a:off x="4511922" y="3228077"/>
            <a:ext cx="4210051" cy="343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998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0D7ED-E8D6-70C0-FC0D-A72A6C44F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5853" y="1277215"/>
            <a:ext cx="10124292" cy="2151785"/>
          </a:xfrm>
        </p:spPr>
        <p:txBody>
          <a:bodyPr>
            <a:noAutofit/>
          </a:bodyPr>
          <a:lstStyle/>
          <a:p>
            <a:pPr algn="ctr"/>
            <a:r>
              <a:rPr lang="fr-FR" sz="5400" dirty="0">
                <a:latin typeface="Eurostile" panose="020B0504020202050204" pitchFamily="34" charset="77"/>
              </a:rPr>
              <a:t>Saviez-vous que toutes les situations stressantes possèdent </a:t>
            </a:r>
            <a:r>
              <a:rPr lang="fr-FR" sz="5400" b="1" dirty="0">
                <a:latin typeface="Eurostile" panose="020B0504020202050204" pitchFamily="34" charset="77"/>
              </a:rPr>
              <a:t>la même recette de stress ?</a:t>
            </a:r>
            <a:endParaRPr lang="fr-FR" sz="5400" dirty="0">
              <a:latin typeface="Eurostile" panose="020B0504020202050204" pitchFamily="34" charset="77"/>
            </a:endParaRP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F5CC98F9-C17C-EDBD-D31F-A1EAA4508008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4351E5D-03E6-C946-AF9E-B53E265E83CF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0809198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5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11" name="Picture 2" descr="Parks and Recreation gif. Chris Pratt as Andy lights up in excited surprise as he reacts to shocking news with his mouth agape.">
            <a:hlinkClick r:id="rId3"/>
            <a:extLst>
              <a:ext uri="{FF2B5EF4-FFF2-40B4-BE49-F238E27FC236}">
                <a16:creationId xmlns:a16="http://schemas.microsoft.com/office/drawing/2014/main" id="{11E06472-1AD6-8CC0-6B13-D01FF58485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128" y="3451858"/>
            <a:ext cx="3849743" cy="307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199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0D7ED-E8D6-70C0-FC0D-A72A6C44F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035" y="389244"/>
            <a:ext cx="10124292" cy="2151785"/>
          </a:xfrm>
        </p:spPr>
        <p:txBody>
          <a:bodyPr>
            <a:normAutofit/>
          </a:bodyPr>
          <a:lstStyle/>
          <a:p>
            <a:pPr algn="ctr"/>
            <a:r>
              <a:rPr lang="fr-FR" sz="5400" dirty="0">
                <a:latin typeface="Eurostile" panose="020B0504020202050204" pitchFamily="34" charset="77"/>
              </a:rPr>
              <a:t>Une recette avec seulement </a:t>
            </a:r>
            <a:br>
              <a:rPr lang="fr-FR" sz="5400" dirty="0">
                <a:latin typeface="Eurostile" panose="020B0504020202050204" pitchFamily="34" charset="77"/>
              </a:rPr>
            </a:br>
            <a:r>
              <a:rPr lang="fr-FR" sz="5400" b="1" dirty="0">
                <a:solidFill>
                  <a:srgbClr val="C00000"/>
                </a:solidFill>
                <a:latin typeface="Eurostile" panose="020B0504020202050204" pitchFamily="34" charset="77"/>
              </a:rPr>
              <a:t>4</a:t>
            </a:r>
            <a:r>
              <a:rPr lang="fr-FR" sz="5400" b="1" dirty="0">
                <a:latin typeface="Eurostile" panose="020B0504020202050204" pitchFamily="34" charset="77"/>
              </a:rPr>
              <a:t> ingrédients ! 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F5CC98F9-C17C-EDBD-D31F-A1EAA4508008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4351E5D-03E6-C946-AF9E-B53E265E83CF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0797166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6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8194" name="Picture 2" descr="New Years Eve Cooking GIF by SpongeBob SquarePants - Find &amp; Share on GIPHY">
            <a:extLst>
              <a:ext uri="{FF2B5EF4-FFF2-40B4-BE49-F238E27FC236}">
                <a16:creationId xmlns:a16="http://schemas.microsoft.com/office/drawing/2014/main" id="{C675E4EB-4B05-F2CB-03FB-2DEAFE0558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055" y="2896049"/>
            <a:ext cx="5232400" cy="372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0314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0D7ED-E8D6-70C0-FC0D-A72A6C44F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523" y="2264320"/>
            <a:ext cx="10124292" cy="2151785"/>
          </a:xfrm>
        </p:spPr>
        <p:txBody>
          <a:bodyPr>
            <a:noAutofit/>
          </a:bodyPr>
          <a:lstStyle/>
          <a:p>
            <a:pPr algn="ctr"/>
            <a:r>
              <a:rPr lang="fr-FR" sz="5400" b="1" dirty="0">
                <a:latin typeface="Eurostile" panose="020B0504020202050204" pitchFamily="34" charset="77"/>
              </a:rPr>
              <a:t>C’est le </a:t>
            </a:r>
            <a:br>
              <a:rPr lang="fr-FR" sz="11500" b="1" dirty="0">
                <a:latin typeface="Eurostile" panose="020B0504020202050204" pitchFamily="34" charset="77"/>
              </a:rPr>
            </a:br>
            <a:r>
              <a:rPr lang="fr-FR" sz="19900" b="1" dirty="0">
                <a:solidFill>
                  <a:srgbClr val="92D050"/>
                </a:solidFill>
                <a:latin typeface="Eurostile" panose="020B0504020202050204" pitchFamily="34" charset="77"/>
              </a:rPr>
              <a:t>S</a:t>
            </a:r>
            <a:r>
              <a:rPr lang="fr-FR" sz="19900" b="1" dirty="0">
                <a:solidFill>
                  <a:srgbClr val="C00000"/>
                </a:solidFill>
                <a:latin typeface="Eurostile" panose="020B0504020202050204" pitchFamily="34" charset="77"/>
              </a:rPr>
              <a:t> </a:t>
            </a:r>
            <a:r>
              <a:rPr lang="fr-FR" sz="19900" b="1" dirty="0">
                <a:solidFill>
                  <a:srgbClr val="AE28B5"/>
                </a:solidFill>
                <a:latin typeface="Eurostile" panose="020B0504020202050204" pitchFamily="34" charset="77"/>
              </a:rPr>
              <a:t>P</a:t>
            </a:r>
            <a:r>
              <a:rPr lang="fr-FR" sz="19900" b="1" dirty="0">
                <a:solidFill>
                  <a:srgbClr val="C00000"/>
                </a:solidFill>
                <a:latin typeface="Eurostile" panose="020B0504020202050204" pitchFamily="34" charset="77"/>
              </a:rPr>
              <a:t> I </a:t>
            </a:r>
            <a:r>
              <a:rPr lang="fr-FR" sz="19900" b="1" dirty="0">
                <a:solidFill>
                  <a:schemeClr val="accent2"/>
                </a:solidFill>
                <a:latin typeface="Eurostile" panose="020B0504020202050204" pitchFamily="34" charset="77"/>
              </a:rPr>
              <a:t>N</a:t>
            </a:r>
            <a:endParaRPr lang="fr-FR" sz="11500" b="1" dirty="0">
              <a:solidFill>
                <a:schemeClr val="accent2"/>
              </a:solidFill>
              <a:latin typeface="Eurostile" panose="020B0504020202050204" pitchFamily="34" charset="77"/>
            </a:endParaRP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1C7970C4-8DED-F9AD-AC96-E0BBEA79E083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C5C56D2-4372-6AA4-0ED4-DAF350A06431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E4C430F-C606-FC0B-2DE2-252FD627A150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F5CC98F9-C17C-EDBD-D31F-A1EAA4508008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4351E5D-03E6-C946-AF9E-B53E265E83CF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0797166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7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pic>
        <p:nvPicPr>
          <p:cNvPr id="29698" name="Picture 2" descr="Dessin spirale : 372 164 images, photos et images vectorielles de stock |  Shutterstock">
            <a:extLst>
              <a:ext uri="{FF2B5EF4-FFF2-40B4-BE49-F238E27FC236}">
                <a16:creationId xmlns:a16="http://schemas.microsoft.com/office/drawing/2014/main" id="{26861FCF-F724-D001-6709-B0E1216D68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7" t="27474" r="29231" b="31575"/>
          <a:stretch/>
        </p:blipFill>
        <p:spPr bwMode="auto">
          <a:xfrm>
            <a:off x="5297979" y="4124074"/>
            <a:ext cx="1909039" cy="197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51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0D7ED-E8D6-70C0-FC0D-A72A6C44F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4815" y="366602"/>
            <a:ext cx="2588821" cy="2590947"/>
          </a:xfrm>
        </p:spPr>
        <p:txBody>
          <a:bodyPr>
            <a:noAutofit/>
          </a:bodyPr>
          <a:lstStyle/>
          <a:p>
            <a:pPr algn="ctr"/>
            <a:r>
              <a:rPr lang="fr-FR" sz="19900" b="1" dirty="0">
                <a:solidFill>
                  <a:srgbClr val="92D050"/>
                </a:solidFill>
                <a:latin typeface="Eurostile" panose="020B0504020202050204" pitchFamily="34" charset="77"/>
              </a:rPr>
              <a:t>S</a:t>
            </a:r>
            <a:r>
              <a:rPr lang="fr-FR" sz="19900" b="1" dirty="0">
                <a:solidFill>
                  <a:srgbClr val="00B050"/>
                </a:solidFill>
                <a:latin typeface="Eurostile" panose="020B0504020202050204" pitchFamily="34" charset="77"/>
              </a:rPr>
              <a:t> </a:t>
            </a:r>
            <a:endParaRPr lang="fr-FR" sz="11500" b="1" dirty="0">
              <a:solidFill>
                <a:srgbClr val="00B050"/>
              </a:solidFill>
              <a:latin typeface="Eurostile" panose="020B0504020202050204" pitchFamily="34" charset="77"/>
            </a:endParaRP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6008018-791C-6EAF-2E21-A562ECF87484}"/>
              </a:ext>
            </a:extLst>
          </p:cNvPr>
          <p:cNvSpPr/>
          <p:nvPr/>
        </p:nvSpPr>
        <p:spPr>
          <a:xfrm>
            <a:off x="11178182" y="5453969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C85C1D-D765-4C60-A257-F9C1A17D48A5}"/>
              </a:ext>
            </a:extLst>
          </p:cNvPr>
          <p:cNvSpPr txBox="1"/>
          <p:nvPr/>
        </p:nvSpPr>
        <p:spPr>
          <a:xfrm>
            <a:off x="11419195" y="5688795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8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CAFF6C-E910-387D-01A3-9400662F8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275323"/>
            <a:ext cx="994266" cy="297554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34CAA8CD-BA96-9327-E3AB-DFDFE1E017B1}"/>
              </a:ext>
            </a:extLst>
          </p:cNvPr>
          <p:cNvSpPr txBox="1">
            <a:spLocks/>
          </p:cNvSpPr>
          <p:nvPr/>
        </p:nvSpPr>
        <p:spPr>
          <a:xfrm>
            <a:off x="623060" y="2623527"/>
            <a:ext cx="11039661" cy="10758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5400" b="1" dirty="0">
                <a:latin typeface="Eurostile" panose="020B0504020202050204" pitchFamily="34" charset="77"/>
              </a:rPr>
              <a:t>Sentiment de contrôle faible</a:t>
            </a:r>
          </a:p>
        </p:txBody>
      </p:sp>
      <p:sp>
        <p:nvSpPr>
          <p:cNvPr id="12" name="Cadre 11">
            <a:extLst>
              <a:ext uri="{FF2B5EF4-FFF2-40B4-BE49-F238E27FC236}">
                <a16:creationId xmlns:a16="http://schemas.microsoft.com/office/drawing/2014/main" id="{BC423BA3-3C73-524E-913C-EF6980B7236A}"/>
              </a:ext>
            </a:extLst>
          </p:cNvPr>
          <p:cNvSpPr/>
          <p:nvPr/>
        </p:nvSpPr>
        <p:spPr>
          <a:xfrm>
            <a:off x="-39565" y="-1"/>
            <a:ext cx="12364915" cy="6858001"/>
          </a:xfrm>
          <a:prstGeom prst="frame">
            <a:avLst>
              <a:gd name="adj1" fmla="val 367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AB0FA6D-5816-E614-3EDC-3FA76B6C6CD8}"/>
              </a:ext>
            </a:extLst>
          </p:cNvPr>
          <p:cNvSpPr txBox="1"/>
          <p:nvPr/>
        </p:nvSpPr>
        <p:spPr>
          <a:xfrm>
            <a:off x="1504216" y="3924589"/>
            <a:ext cx="9277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i="1" dirty="0">
                <a:latin typeface="Eurostile" panose="020B0504020202050204" pitchFamily="34" charset="77"/>
              </a:rPr>
              <a:t>Quand tu sens que tu as peu ou pas de contrôle sur la situation </a:t>
            </a:r>
          </a:p>
        </p:txBody>
      </p:sp>
    </p:spTree>
    <p:extLst>
      <p:ext uri="{BB962C8B-B14F-4D97-AF65-F5344CB8AC3E}">
        <p14:creationId xmlns:p14="http://schemas.microsoft.com/office/powerpoint/2010/main" val="402192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32123</TotalTime>
  <Words>304</Words>
  <Application>Microsoft Macintosh PowerPoint</Application>
  <PresentationFormat>Grand écran</PresentationFormat>
  <Paragraphs>60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Eurostile</vt:lpstr>
      <vt:lpstr>Thème Office</vt:lpstr>
      <vt:lpstr>Atelier 1 La recette du stress</vt:lpstr>
      <vt:lpstr>Comment te sens-tu quand …? </vt:lpstr>
      <vt:lpstr>Je me sens  stressé.e !</vt:lpstr>
      <vt:lpstr>Un stresseur est quelque chose que tu interprètes comme  négatif ou menaçant</vt:lpstr>
      <vt:lpstr>Activité : Pot-aux-stresseurs</vt:lpstr>
      <vt:lpstr>Saviez-vous que toutes les situations stressantes possèdent la même recette de stress ?</vt:lpstr>
      <vt:lpstr>Une recette avec seulement  4 ingrédients ! </vt:lpstr>
      <vt:lpstr>C’est le  S P I N</vt:lpstr>
      <vt:lpstr>S </vt:lpstr>
      <vt:lpstr>Présentation PowerPoint</vt:lpstr>
      <vt:lpstr>P </vt:lpstr>
      <vt:lpstr>Présentation PowerPoint</vt:lpstr>
      <vt:lpstr>I</vt:lpstr>
      <vt:lpstr>Présentation PowerPoint</vt:lpstr>
      <vt:lpstr>N</vt:lpstr>
      <vt:lpstr>Présentation PowerPoint</vt:lpstr>
      <vt:lpstr>Présentation PowerPoint</vt:lpstr>
      <vt:lpstr>Présentation PowerPoint</vt:lpstr>
      <vt:lpstr> S</vt:lpstr>
      <vt:lpstr>Présentation PowerPoint</vt:lpstr>
      <vt:lpstr>À bientôt  pour l’Atelier 2 ! 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Atelier 5  Programme Déstresse et Progresse </dc:title>
  <dc:creator>Sandrine Charbonneau</dc:creator>
  <cp:lastModifiedBy>Sandrine Charbonneau</cp:lastModifiedBy>
  <cp:revision>123</cp:revision>
  <dcterms:created xsi:type="dcterms:W3CDTF">2023-03-06T14:40:41Z</dcterms:created>
  <dcterms:modified xsi:type="dcterms:W3CDTF">2024-08-08T13:19:37Z</dcterms:modified>
</cp:coreProperties>
</file>