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9" r:id="rId3"/>
    <p:sldId id="352" r:id="rId4"/>
    <p:sldId id="347" r:id="rId5"/>
    <p:sldId id="346" r:id="rId6"/>
    <p:sldId id="349" r:id="rId7"/>
    <p:sldId id="350" r:id="rId8"/>
    <p:sldId id="345" r:id="rId9"/>
    <p:sldId id="351" r:id="rId10"/>
    <p:sldId id="354" r:id="rId11"/>
    <p:sldId id="327" r:id="rId12"/>
    <p:sldId id="336" r:id="rId13"/>
    <p:sldId id="337" r:id="rId14"/>
    <p:sldId id="353" r:id="rId15"/>
    <p:sldId id="320" r:id="rId16"/>
    <p:sldId id="355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28B5"/>
    <a:srgbClr val="175A29"/>
    <a:srgbClr val="FF0000"/>
    <a:srgbClr val="7AB245"/>
    <a:srgbClr val="00B6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39"/>
    <p:restoredTop sz="95567"/>
  </p:normalViewPr>
  <p:slideViewPr>
    <p:cSldViewPr snapToGrid="0">
      <p:cViewPr varScale="1">
        <p:scale>
          <a:sx n="76" d="100"/>
          <a:sy n="76" d="100"/>
        </p:scale>
        <p:origin x="864" y="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57D361-5950-650E-DD23-D26AE46FF6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25EEB99-028A-508C-7E12-42E3E79660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8E51C2-A40F-CF6C-36AA-D0A168171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EF5693-8DBE-ED3F-D54C-D2DF1DA34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B4F80DF-0F9B-C6E9-7FA0-04C5E72BC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0756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F5CC75-6C0F-616B-86FB-70B34B4BF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0A342B1-ABC7-BFB3-E69F-CC80905481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3A3D2B-3CF0-5DDA-19A0-921F1FCB6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5AFB5B2-8C35-9461-9201-3851CF036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5CC99F1-A437-F39D-26CB-BD551EB3B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7486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1916C47-85E2-3325-22F6-F03EB83783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D707082-34A0-D97F-94BB-6814F0ABF4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83BC627-F0EB-1A90-8421-6A2ABBF80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ADFA444-24BD-0FF9-666B-41D9175BE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86D550B-7D3A-5802-A49A-7932857D7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8965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968F6E-56BA-179F-7DBB-D72F97E45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889AAD7-B8F3-1820-68FD-03FD5F58D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63B6DAB-58A0-6EE7-75B7-CFF1396C6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8A69FC4-8AB2-3370-7348-915E04965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49196F-FF15-24C2-5D7E-0859A0392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0479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7A5D8D-C7B6-8DA1-45E7-7DC9ADB3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3B8C38-FCFB-A211-B735-2CDA7291E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C5E6B16-21CE-2ABB-8A8D-F93DD90C6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1EEA706-61EC-EAE7-4AE2-7F6392134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C1613A-7745-88E4-6267-33A077CF9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160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5C9BE4-0E60-1744-E079-117B1188A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E4A391-2271-30E8-0903-A8B4349FA8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9CE2F5A-8881-EB09-6D1B-2A70838E45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B8239C-8B34-5816-68B6-A9E3BADBF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5954D71-C146-36F7-1CC5-BB66B0BDF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3D14154-C53D-CDDD-B165-59DD42236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2536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A3E6E8-9937-4EB4-C8E1-9C58DFDC8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4F22E00-F60B-B752-CAD2-1420FE2ED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0E9E7C8-0DBC-836D-102E-E06961A72B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F4FDB8F-8B1D-9D11-ECF8-E5C28D7F29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C8B46BC-FB44-BA82-FA48-1EB2C731DB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6F0E723-C566-0946-DF13-BE72A46BC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3B30B50-BC60-0590-839F-A65A6E884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51E55B1-9ECB-D6A0-B9E4-CD2824EA7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7279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C1825D-6CC3-4692-6648-3282FCC40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CB2D3DE-5AA5-FA1B-9DC5-AB6AC97B5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E02F80B-9A49-6071-72FE-18DF7BFD9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1B424B0-C288-883A-A9BE-62B886DE5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0119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70F3962-B903-DE17-F135-0E63517A0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C418C70-A7EE-15C9-1EDA-C11EEC1C7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13BFCBD-15ED-F158-1C0C-032874C70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4869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746807-7382-A00D-8B4C-728966B52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4AE8A9-98D9-354B-C2F0-7269F2B27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CFE8BEE-96A3-8F65-6E23-D2593C30F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AE692C9-3634-4E1B-66D4-3AB760AA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87FE4F4-B8D0-A27B-2353-3B98980C2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50393BE-CFD4-2481-4F6E-44263449D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473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2E60DB-1F82-7335-E343-42D59E337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FEF286F-76D9-940B-93DE-FBBDE2A626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8DD081A-63E3-23F9-519A-06A5B3B177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907B258-19EF-4FA0-B846-D671C554E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EAA6564-343C-5FAD-F0C5-C5267762E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A47F6F1-1888-B7F6-0017-2294CC271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3502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3A85446-5092-1CD1-3D82-0598F69A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03756F2-031E-36FF-4D4B-BB848DE0B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66572B5-F379-A626-099D-CA44AA8E19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435090-0855-5953-8F90-F19FDC3D0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EC1C754-9E4A-7B10-8D11-F11E6D6B99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421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phy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Rectangle 1053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3" descr="Classroom of students raising their hands in front of a teacher">
            <a:extLst>
              <a:ext uri="{FF2B5EF4-FFF2-40B4-BE49-F238E27FC236}">
                <a16:creationId xmlns:a16="http://schemas.microsoft.com/office/drawing/2014/main" id="{ACE17C9F-9352-0AEA-6470-E69F3D2B90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422181A7-8B44-780A-B227-999409FE9E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93051"/>
            <a:ext cx="9144000" cy="2900518"/>
          </a:xfrm>
        </p:spPr>
        <p:txBody>
          <a:bodyPr>
            <a:normAutofit/>
          </a:bodyPr>
          <a:lstStyle/>
          <a:p>
            <a:r>
              <a:rPr lang="fr-FR" sz="8800" b="1" dirty="0">
                <a:solidFill>
                  <a:srgbClr val="FFFFFF"/>
                </a:solidFill>
                <a:latin typeface="Eurostile" panose="020B0504020202050204" pitchFamily="34" charset="77"/>
                <a:ea typeface="Arial Unicode MS" panose="020B0604020202020204" pitchFamily="34" charset="-128"/>
                <a:cs typeface="Arial Unicode MS" panose="020B0604020202020204" pitchFamily="34" charset="-128"/>
              </a:rPr>
              <a:t>Atelier 2</a:t>
            </a:r>
            <a:br>
              <a:rPr lang="fr-FR" sz="8800" b="1" dirty="0">
                <a:solidFill>
                  <a:srgbClr val="FFFFFF"/>
                </a:solidFill>
                <a:latin typeface="Eurostile" panose="020B0504020202050204" pitchFamily="34" charset="77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fr-FR" b="1" dirty="0">
                <a:solidFill>
                  <a:srgbClr val="FFFFFF"/>
                </a:solidFill>
                <a:latin typeface="Eurostile" panose="020B0504020202050204" pitchFamily="34" charset="77"/>
                <a:ea typeface="Arial Unicode MS" panose="020B0604020202020204" pitchFamily="34" charset="-128"/>
                <a:cs typeface="Arial Unicode MS" panose="020B0604020202020204" pitchFamily="34" charset="-128"/>
              </a:rPr>
              <a:t>Toi, moi et le stress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0E1CFD8-CD16-A7B5-FB1A-D9EC325207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3791381" cy="219305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594F917-C9C0-60A9-C19A-E6FDBDAB3D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0621" y="579579"/>
            <a:ext cx="3452813" cy="103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8002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2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 bwMode="auto">
          <a:xfrm>
            <a:off x="860566" y="349530"/>
            <a:ext cx="10124291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À retenir </a:t>
            </a:r>
            <a:endParaRPr b="1" dirty="0"/>
          </a:p>
        </p:txBody>
      </p:sp>
      <p:sp>
        <p:nvSpPr>
          <p:cNvPr id="6" name="Ellipse 4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12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ZoneTexte 13"/>
          <p:cNvSpPr>
            <a:spLocks/>
          </p:cNvSpPr>
          <p:nvPr/>
        </p:nvSpPr>
        <p:spPr bwMode="auto">
          <a:xfrm>
            <a:off x="10804040" y="5854363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9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9" name="Image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0" name="Titre 1"/>
          <p:cNvSpPr>
            <a:spLocks/>
          </p:cNvSpPr>
          <p:nvPr/>
        </p:nvSpPr>
        <p:spPr bwMode="auto">
          <a:xfrm>
            <a:off x="1033854" y="265020"/>
            <a:ext cx="10124291" cy="4028076"/>
          </a:xfrm>
          <a:custGeom>
            <a:avLst/>
            <a:gdLst>
              <a:gd name="connsiteX0" fmla="*/ 0 w 10124292"/>
              <a:gd name="connsiteY0" fmla="*/ 0 h 3830103"/>
              <a:gd name="connsiteX1" fmla="*/ 10124292 w 10124292"/>
              <a:gd name="connsiteY1" fmla="*/ 0 h 3830103"/>
              <a:gd name="connsiteX2" fmla="*/ 10124292 w 10124292"/>
              <a:gd name="connsiteY2" fmla="*/ 3830103 h 3830103"/>
              <a:gd name="connsiteX3" fmla="*/ 0 w 10124292"/>
              <a:gd name="connsiteY3" fmla="*/ 3830103 h 3830103"/>
              <a:gd name="connsiteX4" fmla="*/ 0 w 10124292"/>
              <a:gd name="connsiteY4" fmla="*/ 0 h 383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24292" h="3830103" fill="none" extrusionOk="0">
                <a:moveTo>
                  <a:pt x="0" y="0"/>
                </a:moveTo>
                <a:cubicBezTo>
                  <a:pt x="2713981" y="-49533"/>
                  <a:pt x="7282791" y="-14809"/>
                  <a:pt x="10124292" y="0"/>
                </a:cubicBezTo>
                <a:cubicBezTo>
                  <a:pt x="10211931" y="793269"/>
                  <a:pt x="10051613" y="2573131"/>
                  <a:pt x="10124292" y="3830103"/>
                </a:cubicBezTo>
                <a:cubicBezTo>
                  <a:pt x="5489036" y="3781872"/>
                  <a:pt x="2010383" y="3914558"/>
                  <a:pt x="0" y="3830103"/>
                </a:cubicBezTo>
                <a:cubicBezTo>
                  <a:pt x="-38581" y="2835541"/>
                  <a:pt x="63341" y="1667791"/>
                  <a:pt x="0" y="0"/>
                </a:cubicBezTo>
                <a:close/>
              </a:path>
              <a:path w="10124292" h="3830103" stroke="0" extrusionOk="0">
                <a:moveTo>
                  <a:pt x="0" y="0"/>
                </a:moveTo>
                <a:cubicBezTo>
                  <a:pt x="3990717" y="118645"/>
                  <a:pt x="5784336" y="116012"/>
                  <a:pt x="10124292" y="0"/>
                </a:cubicBezTo>
                <a:cubicBezTo>
                  <a:pt x="9991410" y="1503089"/>
                  <a:pt x="10209243" y="2342439"/>
                  <a:pt x="10124292" y="3830103"/>
                </a:cubicBezTo>
                <a:cubicBezTo>
                  <a:pt x="6431805" y="3964703"/>
                  <a:pt x="3765241" y="3672907"/>
                  <a:pt x="0" y="3830103"/>
                </a:cubicBezTo>
                <a:cubicBezTo>
                  <a:pt x="-20187" y="3287633"/>
                  <a:pt x="-152480" y="975763"/>
                  <a:pt x="0" y="0"/>
                </a:cubicBezTo>
                <a:close/>
              </a:path>
            </a:pathLst>
          </a:custGeom>
          <a:ln>
            <a:solidFill>
              <a:schemeClr val="dk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dirty="0">
                <a:latin typeface="Eurostile" panose="020B0504020202050204" pitchFamily="34" charset="77"/>
              </a:rPr>
              <a:t>Ce qui est stressant pour toi ne l’est pas nécessairement pour les autres. </a:t>
            </a:r>
            <a:br>
              <a:rPr lang="fr-FR" sz="4000" dirty="0">
                <a:latin typeface="Eurostile" panose="020B0504020202050204" pitchFamily="34" charset="77"/>
              </a:rPr>
            </a:br>
            <a:r>
              <a:rPr lang="fr-FR" sz="4000" dirty="0">
                <a:latin typeface="Eurostile" panose="020B0504020202050204" pitchFamily="34" charset="77"/>
              </a:rPr>
              <a:t>Nous </a:t>
            </a:r>
            <a:r>
              <a:rPr lang="fr-FR" sz="4000" b="1" u="sng" dirty="0">
                <a:solidFill>
                  <a:srgbClr val="C00000"/>
                </a:solidFill>
                <a:latin typeface="Eurostile" panose="020B0504020202050204" pitchFamily="34" charset="77"/>
              </a:rPr>
              <a:t>percevons</a:t>
            </a:r>
            <a:r>
              <a:rPr lang="fr-FR" sz="4000" b="1" dirty="0">
                <a:solidFill>
                  <a:srgbClr val="C00000"/>
                </a:solidFill>
                <a:latin typeface="Eurostile" panose="020B0504020202050204" pitchFamily="34" charset="77"/>
              </a:rPr>
              <a:t> </a:t>
            </a:r>
            <a:r>
              <a:rPr lang="fr-FR" sz="4000" dirty="0">
                <a:latin typeface="Eurostile" panose="020B0504020202050204" pitchFamily="34" charset="77"/>
              </a:rPr>
              <a:t>les situations </a:t>
            </a:r>
            <a:br>
              <a:rPr lang="fr-FR" sz="4000" dirty="0">
                <a:latin typeface="Eurostile" panose="020B0504020202050204" pitchFamily="34" charset="77"/>
              </a:rPr>
            </a:br>
            <a:r>
              <a:rPr lang="fr-FR" sz="4000" dirty="0">
                <a:latin typeface="Eurostile" panose="020B0504020202050204" pitchFamily="34" charset="77"/>
              </a:rPr>
              <a:t>différemment.</a:t>
            </a:r>
          </a:p>
        </p:txBody>
      </p:sp>
    </p:spTree>
    <p:extLst>
      <p:ext uri="{BB962C8B-B14F-4D97-AF65-F5344CB8AC3E}">
        <p14:creationId xmlns:p14="http://schemas.microsoft.com/office/powerpoint/2010/main" val="476343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0D7ED-E8D6-70C0-FC0D-A72A6C44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523" y="-105295"/>
            <a:ext cx="10124292" cy="2151785"/>
          </a:xfrm>
        </p:spPr>
        <p:txBody>
          <a:bodyPr>
            <a:noAutofit/>
          </a:bodyPr>
          <a:lstStyle/>
          <a:p>
            <a:pPr algn="ctr"/>
            <a:r>
              <a:rPr lang="fr-FR" sz="5400" b="1" dirty="0">
                <a:latin typeface="Eurostile" panose="020B0504020202050204" pitchFamily="34" charset="77"/>
              </a:rPr>
              <a:t>Activité </a:t>
            </a:r>
            <a:br>
              <a:rPr lang="fr-FR" sz="5400" b="1" dirty="0">
                <a:latin typeface="Eurostile" panose="020B0504020202050204" pitchFamily="34" charset="77"/>
              </a:rPr>
            </a:br>
            <a:r>
              <a:rPr lang="fr-FR" sz="5400" b="1" dirty="0">
                <a:latin typeface="Eurostile" panose="020B0504020202050204" pitchFamily="34" charset="77"/>
              </a:rPr>
              <a:t> « </a:t>
            </a:r>
            <a:r>
              <a:rPr lang="fr-FR" sz="5400" b="1" i="1" dirty="0">
                <a:latin typeface="Eurostile" panose="020B0504020202050204" pitchFamily="34" charset="77"/>
              </a:rPr>
              <a:t>Et … action ! </a:t>
            </a:r>
            <a:r>
              <a:rPr lang="fr-FR" sz="5400" b="1" dirty="0">
                <a:latin typeface="Eurostile" panose="020B0504020202050204" pitchFamily="34" charset="77"/>
              </a:rPr>
              <a:t>» </a:t>
            </a:r>
            <a:endParaRPr lang="fr-FR" sz="5400" dirty="0">
              <a:latin typeface="Eurostile" panose="020B0504020202050204" pitchFamily="34" charset="77"/>
            </a:endParaRP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731730" y="5884299"/>
            <a:ext cx="614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10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EFC6BCC0-AABF-81DF-A952-F2D7009D8DD4}"/>
              </a:ext>
            </a:extLst>
          </p:cNvPr>
          <p:cNvSpPr txBox="1"/>
          <p:nvPr/>
        </p:nvSpPr>
        <p:spPr>
          <a:xfrm>
            <a:off x="1622427" y="1968811"/>
            <a:ext cx="93410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4000" dirty="0">
              <a:latin typeface="Eurostile" panose="020B0504020202050204" pitchFamily="34" charset="77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000" dirty="0">
                <a:latin typeface="Eurostile" panose="020B0504020202050204" pitchFamily="34" charset="77"/>
              </a:rPr>
              <a:t>Équipe de 5 ou 6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000" dirty="0">
                <a:latin typeface="Eurostile" panose="020B0504020202050204" pitchFamily="34" charset="77"/>
              </a:rPr>
              <a:t>5 minutes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000" dirty="0">
                <a:latin typeface="Eurostile" panose="020B0504020202050204" pitchFamily="34" charset="77"/>
              </a:rPr>
              <a:t>Préparation d’un court sketch sur une situation stressante qui contient 2 ingrédients du SPIN</a:t>
            </a:r>
          </a:p>
        </p:txBody>
      </p:sp>
    </p:spTree>
    <p:extLst>
      <p:ext uri="{BB962C8B-B14F-4D97-AF65-F5344CB8AC3E}">
        <p14:creationId xmlns:p14="http://schemas.microsoft.com/office/powerpoint/2010/main" val="18201995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732543" y="5865249"/>
            <a:ext cx="701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11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BA3761D9-B874-E29C-92E4-EB21954FAACB}"/>
              </a:ext>
            </a:extLst>
          </p:cNvPr>
          <p:cNvSpPr txBox="1"/>
          <p:nvPr/>
        </p:nvSpPr>
        <p:spPr>
          <a:xfrm>
            <a:off x="3403192" y="791667"/>
            <a:ext cx="61670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latin typeface="Eurostile" panose="020B0504020202050204" pitchFamily="34" charset="77"/>
              </a:rPr>
              <a:t>SPIN TON STRESS !</a:t>
            </a:r>
          </a:p>
        </p:txBody>
      </p:sp>
      <p:pic>
        <p:nvPicPr>
          <p:cNvPr id="16" name="Graphique 15" descr="Circles with arrows avec un remplissage uni">
            <a:extLst>
              <a:ext uri="{FF2B5EF4-FFF2-40B4-BE49-F238E27FC236}">
                <a16:creationId xmlns:a16="http://schemas.microsoft.com/office/drawing/2014/main" id="{24DE7833-9DBA-008C-FFAF-27AE7490E0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91511" y="1886157"/>
            <a:ext cx="2048932" cy="2048932"/>
          </a:xfrm>
          <a:prstGeom prst="rect">
            <a:avLst/>
          </a:prstGeom>
        </p:spPr>
      </p:pic>
      <p:pic>
        <p:nvPicPr>
          <p:cNvPr id="17" name="Graphique 16" descr="Circles with arrows avec un remplissage uni">
            <a:extLst>
              <a:ext uri="{FF2B5EF4-FFF2-40B4-BE49-F238E27FC236}">
                <a16:creationId xmlns:a16="http://schemas.microsoft.com/office/drawing/2014/main" id="{DCD044BD-5D7B-0C49-5553-676ACA89B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51556" y="2062046"/>
            <a:ext cx="2048932" cy="2048932"/>
          </a:xfrm>
          <a:prstGeom prst="rect">
            <a:avLst/>
          </a:prstGeom>
        </p:spPr>
      </p:pic>
      <p:pic>
        <p:nvPicPr>
          <p:cNvPr id="18" name="Graphique 17" descr="Circles with arrows avec un remplissage uni">
            <a:extLst>
              <a:ext uri="{FF2B5EF4-FFF2-40B4-BE49-F238E27FC236}">
                <a16:creationId xmlns:a16="http://schemas.microsoft.com/office/drawing/2014/main" id="{5E80B8B1-8A92-C704-AC5C-67BB88F01E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75640" y="3816317"/>
            <a:ext cx="2048932" cy="204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246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0D7ED-E8D6-70C0-FC0D-A72A6C44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073" y="1633537"/>
            <a:ext cx="3819730" cy="2839120"/>
          </a:xfrm>
        </p:spPr>
        <p:txBody>
          <a:bodyPr>
            <a:noAutofit/>
          </a:bodyPr>
          <a:lstStyle/>
          <a:p>
            <a:pPr algn="ctr"/>
            <a:br>
              <a:rPr lang="fr-FR" sz="8800" b="1" dirty="0">
                <a:latin typeface="Eurostile" panose="020B0504020202050204" pitchFamily="34" charset="77"/>
              </a:rPr>
            </a:br>
            <a:r>
              <a:rPr lang="fr-FR" sz="23900" b="1" dirty="0">
                <a:solidFill>
                  <a:srgbClr val="92D050"/>
                </a:solidFill>
                <a:latin typeface="Eurostile" panose="020B0504020202050204" pitchFamily="34" charset="77"/>
              </a:rPr>
              <a:t>S</a:t>
            </a:r>
            <a:endParaRPr lang="fr-FR" sz="8800" b="1" dirty="0">
              <a:solidFill>
                <a:schemeClr val="accent2"/>
              </a:solidFill>
              <a:latin typeface="Eurostile" panose="020B0504020202050204" pitchFamily="34" charset="77"/>
            </a:endParaRP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Graphique 17" descr="Badge Cross avec un remplissage uni">
            <a:extLst>
              <a:ext uri="{FF2B5EF4-FFF2-40B4-BE49-F238E27FC236}">
                <a16:creationId xmlns:a16="http://schemas.microsoft.com/office/drawing/2014/main" id="{CF11E11A-4A99-D431-370E-40049F17B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90062" y="3998295"/>
            <a:ext cx="914400" cy="914400"/>
          </a:xfrm>
          <a:prstGeom prst="rect">
            <a:avLst/>
          </a:prstGeom>
        </p:spPr>
      </p:pic>
      <p:pic>
        <p:nvPicPr>
          <p:cNvPr id="22" name="Graphique 21" descr="Badge Tick1 avec un remplissage uni">
            <a:extLst>
              <a:ext uri="{FF2B5EF4-FFF2-40B4-BE49-F238E27FC236}">
                <a16:creationId xmlns:a16="http://schemas.microsoft.com/office/drawing/2014/main" id="{C695806E-63E6-FCF4-E5B8-5BD70AAE19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75239" y="3998295"/>
            <a:ext cx="914400" cy="914400"/>
          </a:xfrm>
          <a:prstGeom prst="rect">
            <a:avLst/>
          </a:prstGeom>
        </p:spPr>
      </p:pic>
      <p:sp>
        <p:nvSpPr>
          <p:cNvPr id="25" name="Titre 1">
            <a:extLst>
              <a:ext uri="{FF2B5EF4-FFF2-40B4-BE49-F238E27FC236}">
                <a16:creationId xmlns:a16="http://schemas.microsoft.com/office/drawing/2014/main" id="{97AC3757-0A65-FCE9-D96C-9E6BA7A929E5}"/>
              </a:ext>
            </a:extLst>
          </p:cNvPr>
          <p:cNvSpPr txBox="1">
            <a:spLocks/>
          </p:cNvSpPr>
          <p:nvPr/>
        </p:nvSpPr>
        <p:spPr>
          <a:xfrm>
            <a:off x="3201288" y="1633537"/>
            <a:ext cx="3819730" cy="28391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fr-FR" sz="8800" b="1" dirty="0">
                <a:latin typeface="Eurostile" panose="020B0504020202050204" pitchFamily="34" charset="77"/>
              </a:rPr>
            </a:br>
            <a:r>
              <a:rPr lang="fr-FR" sz="23900" b="1" dirty="0">
                <a:solidFill>
                  <a:srgbClr val="AE28B5"/>
                </a:solidFill>
                <a:latin typeface="Eurostile" panose="020B0504020202050204" pitchFamily="34" charset="77"/>
              </a:rPr>
              <a:t>P</a:t>
            </a:r>
            <a:endParaRPr lang="fr-FR" sz="8800" b="1" dirty="0">
              <a:solidFill>
                <a:srgbClr val="AE28B5"/>
              </a:solidFill>
              <a:latin typeface="Eurostile" panose="020B0504020202050204" pitchFamily="34" charset="77"/>
            </a:endParaRPr>
          </a:p>
        </p:txBody>
      </p:sp>
      <p:pic>
        <p:nvPicPr>
          <p:cNvPr id="27" name="Graphique 26" descr="Badge Tick1 avec un remplissage uni">
            <a:extLst>
              <a:ext uri="{FF2B5EF4-FFF2-40B4-BE49-F238E27FC236}">
                <a16:creationId xmlns:a16="http://schemas.microsoft.com/office/drawing/2014/main" id="{9E703591-0A0F-04DE-AFCE-0616694B1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16821" y="4013333"/>
            <a:ext cx="914400" cy="914400"/>
          </a:xfrm>
          <a:prstGeom prst="rect">
            <a:avLst/>
          </a:prstGeom>
        </p:spPr>
      </p:pic>
      <p:pic>
        <p:nvPicPr>
          <p:cNvPr id="28" name="Graphique 27" descr="Badge Cross avec un remplissage uni">
            <a:extLst>
              <a:ext uri="{FF2B5EF4-FFF2-40B4-BE49-F238E27FC236}">
                <a16:creationId xmlns:a16="http://schemas.microsoft.com/office/drawing/2014/main" id="{E7712888-1961-97DD-0631-096801D72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71753" y="4013333"/>
            <a:ext cx="914400" cy="914400"/>
          </a:xfrm>
          <a:prstGeom prst="rect">
            <a:avLst/>
          </a:prstGeom>
        </p:spPr>
      </p:pic>
      <p:sp>
        <p:nvSpPr>
          <p:cNvPr id="29" name="Titre 1">
            <a:extLst>
              <a:ext uri="{FF2B5EF4-FFF2-40B4-BE49-F238E27FC236}">
                <a16:creationId xmlns:a16="http://schemas.microsoft.com/office/drawing/2014/main" id="{C0D15A25-C045-846C-D54F-0BB48894D76D}"/>
              </a:ext>
            </a:extLst>
          </p:cNvPr>
          <p:cNvSpPr txBox="1">
            <a:spLocks/>
          </p:cNvSpPr>
          <p:nvPr/>
        </p:nvSpPr>
        <p:spPr>
          <a:xfrm>
            <a:off x="5604783" y="1680302"/>
            <a:ext cx="3819730" cy="28391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fr-FR" sz="8800" b="1" dirty="0">
                <a:latin typeface="Eurostile" panose="020B0504020202050204" pitchFamily="34" charset="77"/>
              </a:rPr>
            </a:br>
            <a:r>
              <a:rPr lang="fr-FR" sz="23900" b="1" dirty="0">
                <a:solidFill>
                  <a:srgbClr val="C00000"/>
                </a:solidFill>
                <a:latin typeface="Eurostile" panose="020B0504020202050204" pitchFamily="34" charset="77"/>
              </a:rPr>
              <a:t>I</a:t>
            </a:r>
            <a:endParaRPr lang="fr-FR" sz="8800" b="1" dirty="0">
              <a:solidFill>
                <a:srgbClr val="C00000"/>
              </a:solidFill>
              <a:latin typeface="Eurostile" panose="020B0504020202050204" pitchFamily="34" charset="77"/>
            </a:endParaRPr>
          </a:p>
        </p:txBody>
      </p:sp>
      <p:pic>
        <p:nvPicPr>
          <p:cNvPr id="31" name="Graphique 30" descr="Badge Tick1 avec un remplissage uni">
            <a:extLst>
              <a:ext uri="{FF2B5EF4-FFF2-40B4-BE49-F238E27FC236}">
                <a16:creationId xmlns:a16="http://schemas.microsoft.com/office/drawing/2014/main" id="{96401255-C190-62A7-5521-282FEF9FA8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81911" y="3992075"/>
            <a:ext cx="914400" cy="914400"/>
          </a:xfrm>
          <a:prstGeom prst="rect">
            <a:avLst/>
          </a:prstGeom>
        </p:spPr>
      </p:pic>
      <p:pic>
        <p:nvPicPr>
          <p:cNvPr id="33" name="Graphique 32" descr="Badge Cross avec un remplissage uni">
            <a:extLst>
              <a:ext uri="{FF2B5EF4-FFF2-40B4-BE49-F238E27FC236}">
                <a16:creationId xmlns:a16="http://schemas.microsoft.com/office/drawing/2014/main" id="{942D8943-A5CD-2986-0467-6914CA88B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8542" y="3992075"/>
            <a:ext cx="914400" cy="914400"/>
          </a:xfrm>
          <a:prstGeom prst="rect">
            <a:avLst/>
          </a:prstGeom>
        </p:spPr>
      </p:pic>
      <p:sp>
        <p:nvSpPr>
          <p:cNvPr id="34" name="Titre 1">
            <a:extLst>
              <a:ext uri="{FF2B5EF4-FFF2-40B4-BE49-F238E27FC236}">
                <a16:creationId xmlns:a16="http://schemas.microsoft.com/office/drawing/2014/main" id="{4A76A92F-1973-4F28-A658-57A255E658FD}"/>
              </a:ext>
            </a:extLst>
          </p:cNvPr>
          <p:cNvSpPr txBox="1">
            <a:spLocks/>
          </p:cNvSpPr>
          <p:nvPr/>
        </p:nvSpPr>
        <p:spPr>
          <a:xfrm>
            <a:off x="7970880" y="1688025"/>
            <a:ext cx="3819730" cy="28391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fr-FR" sz="8800" b="1" dirty="0">
                <a:latin typeface="Eurostile" panose="020B0504020202050204" pitchFamily="34" charset="77"/>
              </a:rPr>
            </a:br>
            <a:r>
              <a:rPr lang="fr-FR" sz="23900" b="1" dirty="0">
                <a:solidFill>
                  <a:schemeClr val="accent2"/>
                </a:solidFill>
                <a:latin typeface="Eurostile" panose="020B0504020202050204" pitchFamily="34" charset="77"/>
              </a:rPr>
              <a:t>N</a:t>
            </a:r>
            <a:endParaRPr lang="fr-FR" sz="8800" b="1" dirty="0">
              <a:solidFill>
                <a:schemeClr val="accent2"/>
              </a:solidFill>
              <a:latin typeface="Eurostile" panose="020B0504020202050204" pitchFamily="34" charset="77"/>
            </a:endParaRPr>
          </a:p>
        </p:txBody>
      </p:sp>
      <p:pic>
        <p:nvPicPr>
          <p:cNvPr id="36" name="Graphique 35" descr="Badge Tick1 avec un remplissage uni">
            <a:extLst>
              <a:ext uri="{FF2B5EF4-FFF2-40B4-BE49-F238E27FC236}">
                <a16:creationId xmlns:a16="http://schemas.microsoft.com/office/drawing/2014/main" id="{2FFA2C7A-2771-E24D-42EC-585AFFB6CA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41712" y="3995477"/>
            <a:ext cx="914400" cy="914400"/>
          </a:xfrm>
          <a:prstGeom prst="rect">
            <a:avLst/>
          </a:prstGeom>
        </p:spPr>
      </p:pic>
      <p:pic>
        <p:nvPicPr>
          <p:cNvPr id="37" name="Graphique 36" descr="Badge Cross avec un remplissage uni">
            <a:extLst>
              <a:ext uri="{FF2B5EF4-FFF2-40B4-BE49-F238E27FC236}">
                <a16:creationId xmlns:a16="http://schemas.microsoft.com/office/drawing/2014/main" id="{C5CB98CB-07C5-905C-8C50-5B0593EE8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36761" y="3992075"/>
            <a:ext cx="914400" cy="914400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D5BCE890-C6DD-13BE-18FB-A5F810770CCA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60E01F6C-0620-87BB-83A5-6BD0F6AF22BC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9C1B9CF8-1822-4BA5-9850-866AE2202C03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BC4EE10-184C-6C54-7550-C94D62ECDEBC}"/>
              </a:ext>
            </a:extLst>
          </p:cNvPr>
          <p:cNvSpPr txBox="1"/>
          <p:nvPr/>
        </p:nvSpPr>
        <p:spPr>
          <a:xfrm>
            <a:off x="10733809" y="5875640"/>
            <a:ext cx="540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12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D0F39AF5-8DCE-4673-054B-105E274EB3B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14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5" grpId="0"/>
      <p:bldP spid="25" grpId="1"/>
      <p:bldP spid="29" grpId="0"/>
      <p:bldP spid="29" grpId="1"/>
      <p:bldP spid="34" grpId="0"/>
      <p:bldP spid="3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8ADF3349-2940-FCFA-8233-3BCABBC3C56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7971" y="1943036"/>
            <a:ext cx="1969412" cy="2867595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1AEAA298-9011-7BD4-3C0C-EBA0FFF3F7BE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59DD59CA-AA89-6058-DC3C-90BB1FDFD43D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61D44410-2572-E5EC-F4EB-DFDB0392F26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18213EA1-892B-3EAA-5F24-24F335CBB952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A08A792D-7A47-515C-309F-A5B9E9CDEC02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9EB22821-15D3-2088-B5C4-4D9BFF38D7E2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4E5A4E2-2436-E548-A259-C885F2F3CE03}"/>
              </a:ext>
            </a:extLst>
          </p:cNvPr>
          <p:cNvSpPr txBox="1"/>
          <p:nvPr/>
        </p:nvSpPr>
        <p:spPr>
          <a:xfrm>
            <a:off x="10715610" y="5865249"/>
            <a:ext cx="701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13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6241669-D216-795F-0C95-B7B88C064C0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CA9E83CE-95F9-76F5-174E-41AB09F7D680}"/>
              </a:ext>
            </a:extLst>
          </p:cNvPr>
          <p:cNvSpPr txBox="1"/>
          <p:nvPr/>
        </p:nvSpPr>
        <p:spPr>
          <a:xfrm>
            <a:off x="2786660" y="944361"/>
            <a:ext cx="71865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latin typeface="Eurostile" panose="020B0504020202050204" pitchFamily="34" charset="77"/>
              </a:rPr>
              <a:t>Pour le prochain atelier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25DD38F-D80A-95AB-1DA8-5B684C092EE6}"/>
              </a:ext>
            </a:extLst>
          </p:cNvPr>
          <p:cNvSpPr txBox="1"/>
          <p:nvPr/>
        </p:nvSpPr>
        <p:spPr>
          <a:xfrm>
            <a:off x="1158988" y="2350039"/>
            <a:ext cx="848096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000" dirty="0">
                <a:latin typeface="Eurostile" panose="020B0504020202050204" pitchFamily="34" charset="77"/>
              </a:rPr>
              <a:t>Identifie les situations stressantes que tu vis et les ingrédients du SPIN.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000" dirty="0">
                <a:latin typeface="Eurostile" panose="020B0504020202050204" pitchFamily="34" charset="77"/>
              </a:rPr>
              <a:t>Indique :</a:t>
            </a:r>
          </a:p>
          <a:p>
            <a:pPr marL="1028700" lvl="1" indent="-571500">
              <a:buFont typeface="Wingdings" panose="05000000000000000000" pitchFamily="2" charset="2"/>
              <a:buChar char="Ø"/>
            </a:pPr>
            <a:r>
              <a:rPr lang="fr-FR" sz="4000" dirty="0">
                <a:latin typeface="Eurostile" panose="020B0504020202050204" pitchFamily="34" charset="77"/>
              </a:rPr>
              <a:t>Comment as-tu su que tu étais </a:t>
            </a:r>
            <a:r>
              <a:rPr lang="fr-FR" sz="4000" dirty="0" err="1">
                <a:latin typeface="Eurostile" panose="020B0504020202050204" pitchFamily="34" charset="77"/>
              </a:rPr>
              <a:t>stressé.e</a:t>
            </a:r>
            <a:r>
              <a:rPr lang="fr-FR" sz="4000" dirty="0">
                <a:latin typeface="Eurostile" panose="020B0504020202050204" pitchFamily="34" charset="77"/>
              </a:rPr>
              <a:t> ?</a:t>
            </a:r>
          </a:p>
          <a:p>
            <a:pPr marL="1028700" lvl="1" indent="-571500">
              <a:buFont typeface="Wingdings" panose="05000000000000000000" pitchFamily="2" charset="2"/>
              <a:buChar char="Ø"/>
            </a:pPr>
            <a:r>
              <a:rPr lang="fr-FR" sz="4000" dirty="0">
                <a:latin typeface="Eurostile" panose="020B0504020202050204" pitchFamily="34" charset="77"/>
              </a:rPr>
              <a:t>Quel(s) indice(s) ton corps t’a-t-il donné(s)?</a:t>
            </a:r>
          </a:p>
        </p:txBody>
      </p:sp>
    </p:spTree>
    <p:extLst>
      <p:ext uri="{BB962C8B-B14F-4D97-AF65-F5344CB8AC3E}">
        <p14:creationId xmlns:p14="http://schemas.microsoft.com/office/powerpoint/2010/main" val="361664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177C5745-BBC3-FA7D-369A-5B4E14CCFCEA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95FCBF2D-6750-7BC7-5168-87293918C5B0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8F40A41-6715-F2DD-D246-3006E2DD1BD2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0EA4C3AF-80BD-F32F-2F7C-1C1F056E96E5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5D99A89-0EBA-D86A-AD8B-F7CB5CE060F6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9398797F-FE71-CA6F-38EB-DE6EF5B15138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F3D01AC-ADDD-1F82-FFD9-37FB9A140F02}"/>
              </a:ext>
            </a:extLst>
          </p:cNvPr>
          <p:cNvSpPr txBox="1"/>
          <p:nvPr/>
        </p:nvSpPr>
        <p:spPr>
          <a:xfrm>
            <a:off x="10705710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14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942BED74-3E43-C483-0BB3-B01B9961BD7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DE25DD62-B37F-9AB4-B5C3-A1D971636636}"/>
              </a:ext>
            </a:extLst>
          </p:cNvPr>
          <p:cNvSpPr txBox="1">
            <a:spLocks/>
          </p:cNvSpPr>
          <p:nvPr/>
        </p:nvSpPr>
        <p:spPr>
          <a:xfrm>
            <a:off x="1033854" y="3074601"/>
            <a:ext cx="10124292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fr-FR" b="1" dirty="0">
              <a:latin typeface="Eurostile" panose="020B0504020202050204" pitchFamily="34" charset="77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76D82FC7-4B1E-3C0F-A9E5-478DCFC6A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854" y="908529"/>
            <a:ext cx="10124292" cy="1075892"/>
          </a:xfrm>
        </p:spPr>
        <p:txBody>
          <a:bodyPr>
            <a:noAutofit/>
          </a:bodyPr>
          <a:lstStyle/>
          <a:p>
            <a:pPr algn="ctr"/>
            <a:r>
              <a:rPr lang="fr-FR" sz="5300" b="1" dirty="0">
                <a:latin typeface="Eurostile" panose="020B0504020202050204" pitchFamily="34" charset="77"/>
              </a:rPr>
              <a:t>À bientôt </a:t>
            </a:r>
            <a:br>
              <a:rPr lang="fr-FR" sz="5300" b="1" dirty="0">
                <a:latin typeface="Eurostile" panose="020B0504020202050204" pitchFamily="34" charset="77"/>
              </a:rPr>
            </a:br>
            <a:r>
              <a:rPr lang="fr-FR" sz="5300" b="1" dirty="0">
                <a:latin typeface="Eurostile" panose="020B0504020202050204" pitchFamily="34" charset="77"/>
              </a:rPr>
              <a:t>pour l’Atelier 3! </a:t>
            </a:r>
          </a:p>
        </p:txBody>
      </p:sp>
      <p:pic>
        <p:nvPicPr>
          <p:cNvPr id="12" name="Picture 2" descr="Bye Felicia GIF - Bye Felicia See - Discover &amp; Share GIFs">
            <a:extLst>
              <a:ext uri="{FF2B5EF4-FFF2-40B4-BE49-F238E27FC236}">
                <a16:creationId xmlns:a16="http://schemas.microsoft.com/office/drawing/2014/main" id="{BB25DF79-46A2-698F-B6C1-1C4600772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0815" y="2443985"/>
            <a:ext cx="3350370" cy="407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009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EB2AD9AB-D254-0F4D-2C90-3F99AE2248A6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5515DFFD-63F0-E0B7-581A-DC1954CBBED3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FBFB8D4-8605-4D59-4EBC-6992564CBECD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771A11A4-7F74-9D42-71C6-415707F312D5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B3B90548-E35E-D5D5-26AC-9F56C25CF9E9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B1B7C5B6-0084-B69F-50D6-32DE561CD5B0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C29D41B-39B6-CDA8-9BE3-0F3F8E1D58E7}"/>
              </a:ext>
            </a:extLst>
          </p:cNvPr>
          <p:cNvSpPr txBox="1"/>
          <p:nvPr/>
        </p:nvSpPr>
        <p:spPr>
          <a:xfrm>
            <a:off x="10763282" y="585508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21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83213EF-7DC2-A463-C9DF-AD8F0A95ED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9513F0E8-1C8C-A183-1DA7-5EDFC073D369}"/>
              </a:ext>
            </a:extLst>
          </p:cNvPr>
          <p:cNvSpPr txBox="1">
            <a:spLocks/>
          </p:cNvSpPr>
          <p:nvPr/>
        </p:nvSpPr>
        <p:spPr>
          <a:xfrm>
            <a:off x="1033854" y="3074601"/>
            <a:ext cx="10124292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fr-FR" b="1" dirty="0">
              <a:latin typeface="Eurostile" panose="020B0504020202050204" pitchFamily="34" charset="77"/>
            </a:endParaRP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2084288B-2145-074E-008B-EC266C7C18FF}"/>
              </a:ext>
            </a:extLst>
          </p:cNvPr>
          <p:cNvSpPr txBox="1">
            <a:spLocks/>
          </p:cNvSpPr>
          <p:nvPr/>
        </p:nvSpPr>
        <p:spPr>
          <a:xfrm>
            <a:off x="1033854" y="1895970"/>
            <a:ext cx="10834706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200" b="1" dirty="0">
                <a:latin typeface="Eurostile" panose="020B0504020202050204" pitchFamily="34" charset="77"/>
              </a:rPr>
              <a:t>Toutes les images animées utilisées dans cette présentation proviennent de GIPHY et les autres sont libres de droits.</a:t>
            </a:r>
          </a:p>
        </p:txBody>
      </p:sp>
      <p:pic>
        <p:nvPicPr>
          <p:cNvPr id="14" name="Picture 2" descr="GIPHY Studios GIFs On GIPHY Be Animated, 40% OFF">
            <a:extLst>
              <a:ext uri="{FF2B5EF4-FFF2-40B4-BE49-F238E27FC236}">
                <a16:creationId xmlns:a16="http://schemas.microsoft.com/office/drawing/2014/main" id="{983A134B-42B0-0630-F2CE-65EBE1751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8702" y="3083738"/>
            <a:ext cx="6424863" cy="197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599659EB-685D-F4A6-353D-89DA93C517AA}"/>
              </a:ext>
            </a:extLst>
          </p:cNvPr>
          <p:cNvSpPr txBox="1"/>
          <p:nvPr/>
        </p:nvSpPr>
        <p:spPr>
          <a:xfrm>
            <a:off x="4485364" y="5163235"/>
            <a:ext cx="75049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Eurostile" panose="020B0504020202050204" pitchFamily="34" charset="77"/>
                <a:hlinkClick r:id="rId4"/>
              </a:rPr>
              <a:t>https://giphy.com/</a:t>
            </a:r>
            <a:r>
              <a:rPr lang="fr-FR" sz="2800" b="1" dirty="0">
                <a:latin typeface="Eurostile" panose="020B0504020202050204" pitchFamily="34" charset="77"/>
              </a:rPr>
              <a:t>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327963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75B1F276-53E2-D554-1526-A92574A723AB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1E0BACD0-3061-6077-1EB9-F8C973B6E651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C9DC235-E54E-EFD9-BB0E-8AC2C345D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988" y="1375084"/>
            <a:ext cx="10124292" cy="839320"/>
          </a:xfrm>
        </p:spPr>
        <p:txBody>
          <a:bodyPr>
            <a:noAutofit/>
          </a:bodyPr>
          <a:lstStyle/>
          <a:p>
            <a:pPr algn="ctr"/>
            <a:r>
              <a:rPr lang="fr-FR" sz="5400" b="1" dirty="0">
                <a:latin typeface="Eurostile" panose="020B0504020202050204" pitchFamily="34" charset="77"/>
              </a:rPr>
              <a:t>ON JASE 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177C5745-BBC3-FA7D-369A-5B4E14CCFCEA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95FCBF2D-6750-7BC7-5168-87293918C5B0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8F40A41-6715-F2DD-D246-3006E2DD1BD2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6F280B25-9808-F65C-C86C-CA79ADB9B484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85C7272-06B4-8A1D-575B-C15D0B3B3C50}"/>
              </a:ext>
            </a:extLst>
          </p:cNvPr>
          <p:cNvSpPr txBox="1"/>
          <p:nvPr/>
        </p:nvSpPr>
        <p:spPr>
          <a:xfrm>
            <a:off x="10809041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9F7C65C-6905-63D8-658B-A574733E57E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1D777C4F-6163-7E40-9737-AC2A86A81C82}"/>
              </a:ext>
            </a:extLst>
          </p:cNvPr>
          <p:cNvSpPr txBox="1"/>
          <p:nvPr/>
        </p:nvSpPr>
        <p:spPr>
          <a:xfrm>
            <a:off x="3670596" y="2579923"/>
            <a:ext cx="51010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000" dirty="0">
                <a:latin typeface="Eurostile" panose="020B0504020202050204" pitchFamily="34" charset="77"/>
              </a:rPr>
              <a:t>Quels étaient vos </a:t>
            </a:r>
            <a:r>
              <a:rPr lang="fr-FR" sz="4000" b="1" dirty="0">
                <a:solidFill>
                  <a:srgbClr val="C00000"/>
                </a:solidFill>
                <a:latin typeface="Eurostile" panose="020B0504020202050204" pitchFamily="34" charset="77"/>
              </a:rPr>
              <a:t>stresseurs </a:t>
            </a:r>
            <a:br>
              <a:rPr lang="fr-FR" sz="4000" b="1" dirty="0">
                <a:solidFill>
                  <a:srgbClr val="C00000"/>
                </a:solidFill>
                <a:latin typeface="Eurostile" panose="020B0504020202050204" pitchFamily="34" charset="77"/>
              </a:rPr>
            </a:br>
            <a:r>
              <a:rPr lang="fr-FR" sz="4000" dirty="0">
                <a:latin typeface="Eurostile" panose="020B0504020202050204" pitchFamily="34" charset="77"/>
              </a:rPr>
              <a:t>dernièrement ? </a:t>
            </a:r>
          </a:p>
        </p:txBody>
      </p:sp>
      <p:sp>
        <p:nvSpPr>
          <p:cNvPr id="5" name="Bulle rectangulaire 4">
            <a:extLst>
              <a:ext uri="{FF2B5EF4-FFF2-40B4-BE49-F238E27FC236}">
                <a16:creationId xmlns:a16="http://schemas.microsoft.com/office/drawing/2014/main" id="{B8F54C83-C8BF-BC5A-AB02-ECB81F45C6A3}"/>
              </a:ext>
            </a:extLst>
          </p:cNvPr>
          <p:cNvSpPr/>
          <p:nvPr/>
        </p:nvSpPr>
        <p:spPr>
          <a:xfrm>
            <a:off x="931961" y="5240594"/>
            <a:ext cx="6459375" cy="821355"/>
          </a:xfrm>
          <a:prstGeom prst="wedgeRectCallout">
            <a:avLst>
              <a:gd name="adj1" fmla="val -36393"/>
              <a:gd name="adj2" fmla="val 95121"/>
            </a:avLst>
          </a:prstGeom>
          <a:solidFill>
            <a:schemeClr val="bg1"/>
          </a:solidFill>
          <a:ln w="984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  <a:latin typeface="Eurostile" panose="020B0504020202050204" pitchFamily="34" charset="77"/>
              </a:rPr>
              <a:t>Qui se rappelle ce qu’est un stresseur ?</a:t>
            </a:r>
          </a:p>
        </p:txBody>
      </p:sp>
    </p:spTree>
    <p:extLst>
      <p:ext uri="{BB962C8B-B14F-4D97-AF65-F5344CB8AC3E}">
        <p14:creationId xmlns:p14="http://schemas.microsoft.com/office/powerpoint/2010/main" val="371741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75B1F276-53E2-D554-1526-A92574A723AB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1E0BACD0-3061-6077-1EB9-F8C973B6E651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177C5745-BBC3-FA7D-369A-5B4E14CCFCEA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95FCBF2D-6750-7BC7-5168-87293918C5B0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8F40A41-6715-F2DD-D246-3006E2DD1BD2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6F280B25-9808-F65C-C86C-CA79ADB9B484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85C7272-06B4-8A1D-575B-C15D0B3B3C50}"/>
              </a:ext>
            </a:extLst>
          </p:cNvPr>
          <p:cNvSpPr txBox="1"/>
          <p:nvPr/>
        </p:nvSpPr>
        <p:spPr>
          <a:xfrm>
            <a:off x="10809041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2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9F7C65C-6905-63D8-658B-A574733E57E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1D777C4F-6163-7E40-9737-AC2A86A81C82}"/>
              </a:ext>
            </a:extLst>
          </p:cNvPr>
          <p:cNvSpPr txBox="1"/>
          <p:nvPr/>
        </p:nvSpPr>
        <p:spPr>
          <a:xfrm>
            <a:off x="1806670" y="725966"/>
            <a:ext cx="9090919" cy="1938992"/>
          </a:xfrm>
          <a:custGeom>
            <a:avLst/>
            <a:gdLst>
              <a:gd name="connsiteX0" fmla="*/ 0 w 9090919"/>
              <a:gd name="connsiteY0" fmla="*/ 0 h 1938992"/>
              <a:gd name="connsiteX1" fmla="*/ 608392 w 9090919"/>
              <a:gd name="connsiteY1" fmla="*/ 0 h 1938992"/>
              <a:gd name="connsiteX2" fmla="*/ 1034966 w 9090919"/>
              <a:gd name="connsiteY2" fmla="*/ 0 h 1938992"/>
              <a:gd name="connsiteX3" fmla="*/ 1916086 w 9090919"/>
              <a:gd name="connsiteY3" fmla="*/ 0 h 1938992"/>
              <a:gd name="connsiteX4" fmla="*/ 2524478 w 9090919"/>
              <a:gd name="connsiteY4" fmla="*/ 0 h 1938992"/>
              <a:gd name="connsiteX5" fmla="*/ 3132871 w 9090919"/>
              <a:gd name="connsiteY5" fmla="*/ 0 h 1938992"/>
              <a:gd name="connsiteX6" fmla="*/ 4013990 w 9090919"/>
              <a:gd name="connsiteY6" fmla="*/ 0 h 1938992"/>
              <a:gd name="connsiteX7" fmla="*/ 4531473 w 9090919"/>
              <a:gd name="connsiteY7" fmla="*/ 0 h 1938992"/>
              <a:gd name="connsiteX8" fmla="*/ 5412593 w 9090919"/>
              <a:gd name="connsiteY8" fmla="*/ 0 h 1938992"/>
              <a:gd name="connsiteX9" fmla="*/ 6293713 w 9090919"/>
              <a:gd name="connsiteY9" fmla="*/ 0 h 1938992"/>
              <a:gd name="connsiteX10" fmla="*/ 6993015 w 9090919"/>
              <a:gd name="connsiteY10" fmla="*/ 0 h 1938992"/>
              <a:gd name="connsiteX11" fmla="*/ 7874134 w 9090919"/>
              <a:gd name="connsiteY11" fmla="*/ 0 h 1938992"/>
              <a:gd name="connsiteX12" fmla="*/ 8482527 w 9090919"/>
              <a:gd name="connsiteY12" fmla="*/ 0 h 1938992"/>
              <a:gd name="connsiteX13" fmla="*/ 9090919 w 9090919"/>
              <a:gd name="connsiteY13" fmla="*/ 0 h 1938992"/>
              <a:gd name="connsiteX14" fmla="*/ 9090919 w 9090919"/>
              <a:gd name="connsiteY14" fmla="*/ 665721 h 1938992"/>
              <a:gd name="connsiteX15" fmla="*/ 9090919 w 9090919"/>
              <a:gd name="connsiteY15" fmla="*/ 1312051 h 1938992"/>
              <a:gd name="connsiteX16" fmla="*/ 9090919 w 9090919"/>
              <a:gd name="connsiteY16" fmla="*/ 1938992 h 1938992"/>
              <a:gd name="connsiteX17" fmla="*/ 8300708 w 9090919"/>
              <a:gd name="connsiteY17" fmla="*/ 1938992 h 1938992"/>
              <a:gd name="connsiteX18" fmla="*/ 7601407 w 9090919"/>
              <a:gd name="connsiteY18" fmla="*/ 1938992 h 1938992"/>
              <a:gd name="connsiteX19" fmla="*/ 7174833 w 9090919"/>
              <a:gd name="connsiteY19" fmla="*/ 1938992 h 1938992"/>
              <a:gd name="connsiteX20" fmla="*/ 6657350 w 9090919"/>
              <a:gd name="connsiteY20" fmla="*/ 1938992 h 1938992"/>
              <a:gd name="connsiteX21" fmla="*/ 5776230 w 9090919"/>
              <a:gd name="connsiteY21" fmla="*/ 1938992 h 1938992"/>
              <a:gd name="connsiteX22" fmla="*/ 5076929 w 9090919"/>
              <a:gd name="connsiteY22" fmla="*/ 1938992 h 1938992"/>
              <a:gd name="connsiteX23" fmla="*/ 4559446 w 9090919"/>
              <a:gd name="connsiteY23" fmla="*/ 1938992 h 1938992"/>
              <a:gd name="connsiteX24" fmla="*/ 3860144 w 9090919"/>
              <a:gd name="connsiteY24" fmla="*/ 1938992 h 1938992"/>
              <a:gd name="connsiteX25" fmla="*/ 3433570 w 9090919"/>
              <a:gd name="connsiteY25" fmla="*/ 1938992 h 1938992"/>
              <a:gd name="connsiteX26" fmla="*/ 3006996 w 9090919"/>
              <a:gd name="connsiteY26" fmla="*/ 1938992 h 1938992"/>
              <a:gd name="connsiteX27" fmla="*/ 2307695 w 9090919"/>
              <a:gd name="connsiteY27" fmla="*/ 1938992 h 1938992"/>
              <a:gd name="connsiteX28" fmla="*/ 1790212 w 9090919"/>
              <a:gd name="connsiteY28" fmla="*/ 1938992 h 1938992"/>
              <a:gd name="connsiteX29" fmla="*/ 1000001 w 9090919"/>
              <a:gd name="connsiteY29" fmla="*/ 1938992 h 1938992"/>
              <a:gd name="connsiteX30" fmla="*/ 0 w 9090919"/>
              <a:gd name="connsiteY30" fmla="*/ 1938992 h 1938992"/>
              <a:gd name="connsiteX31" fmla="*/ 0 w 9090919"/>
              <a:gd name="connsiteY31" fmla="*/ 1273271 h 1938992"/>
              <a:gd name="connsiteX32" fmla="*/ 0 w 9090919"/>
              <a:gd name="connsiteY32" fmla="*/ 607551 h 1938992"/>
              <a:gd name="connsiteX33" fmla="*/ 0 w 9090919"/>
              <a:gd name="connsiteY33" fmla="*/ 0 h 1938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090919" h="1938992" extrusionOk="0">
                <a:moveTo>
                  <a:pt x="0" y="0"/>
                </a:moveTo>
                <a:cubicBezTo>
                  <a:pt x="173174" y="20333"/>
                  <a:pt x="440300" y="17595"/>
                  <a:pt x="608392" y="0"/>
                </a:cubicBezTo>
                <a:cubicBezTo>
                  <a:pt x="776484" y="-17595"/>
                  <a:pt x="947517" y="8345"/>
                  <a:pt x="1034966" y="0"/>
                </a:cubicBezTo>
                <a:cubicBezTo>
                  <a:pt x="1122415" y="-8345"/>
                  <a:pt x="1679696" y="-38995"/>
                  <a:pt x="1916086" y="0"/>
                </a:cubicBezTo>
                <a:cubicBezTo>
                  <a:pt x="2152476" y="38995"/>
                  <a:pt x="2394494" y="12533"/>
                  <a:pt x="2524478" y="0"/>
                </a:cubicBezTo>
                <a:cubicBezTo>
                  <a:pt x="2654462" y="-12533"/>
                  <a:pt x="2830430" y="26665"/>
                  <a:pt x="3132871" y="0"/>
                </a:cubicBezTo>
                <a:cubicBezTo>
                  <a:pt x="3435312" y="-26665"/>
                  <a:pt x="3596351" y="-6742"/>
                  <a:pt x="4013990" y="0"/>
                </a:cubicBezTo>
                <a:cubicBezTo>
                  <a:pt x="4431629" y="6742"/>
                  <a:pt x="4418060" y="10529"/>
                  <a:pt x="4531473" y="0"/>
                </a:cubicBezTo>
                <a:cubicBezTo>
                  <a:pt x="4644886" y="-10529"/>
                  <a:pt x="5126288" y="-37201"/>
                  <a:pt x="5412593" y="0"/>
                </a:cubicBezTo>
                <a:cubicBezTo>
                  <a:pt x="5698898" y="37201"/>
                  <a:pt x="6057786" y="43741"/>
                  <a:pt x="6293713" y="0"/>
                </a:cubicBezTo>
                <a:cubicBezTo>
                  <a:pt x="6529640" y="-43741"/>
                  <a:pt x="6721627" y="-32136"/>
                  <a:pt x="6993015" y="0"/>
                </a:cubicBezTo>
                <a:cubicBezTo>
                  <a:pt x="7264403" y="32136"/>
                  <a:pt x="7506000" y="6464"/>
                  <a:pt x="7874134" y="0"/>
                </a:cubicBezTo>
                <a:cubicBezTo>
                  <a:pt x="8242268" y="-6464"/>
                  <a:pt x="8219586" y="-25580"/>
                  <a:pt x="8482527" y="0"/>
                </a:cubicBezTo>
                <a:cubicBezTo>
                  <a:pt x="8745468" y="25580"/>
                  <a:pt x="8842714" y="-28957"/>
                  <a:pt x="9090919" y="0"/>
                </a:cubicBezTo>
                <a:cubicBezTo>
                  <a:pt x="9059225" y="170945"/>
                  <a:pt x="9070519" y="505095"/>
                  <a:pt x="9090919" y="665721"/>
                </a:cubicBezTo>
                <a:cubicBezTo>
                  <a:pt x="9111319" y="826347"/>
                  <a:pt x="9067330" y="1012007"/>
                  <a:pt x="9090919" y="1312051"/>
                </a:cubicBezTo>
                <a:cubicBezTo>
                  <a:pt x="9114509" y="1612095"/>
                  <a:pt x="9106752" y="1772080"/>
                  <a:pt x="9090919" y="1938992"/>
                </a:cubicBezTo>
                <a:cubicBezTo>
                  <a:pt x="8844523" y="1973950"/>
                  <a:pt x="8664276" y="1915747"/>
                  <a:pt x="8300708" y="1938992"/>
                </a:cubicBezTo>
                <a:cubicBezTo>
                  <a:pt x="7937140" y="1962237"/>
                  <a:pt x="7834058" y="1937178"/>
                  <a:pt x="7601407" y="1938992"/>
                </a:cubicBezTo>
                <a:cubicBezTo>
                  <a:pt x="7368756" y="1940806"/>
                  <a:pt x="7342113" y="1945896"/>
                  <a:pt x="7174833" y="1938992"/>
                </a:cubicBezTo>
                <a:cubicBezTo>
                  <a:pt x="7007553" y="1932088"/>
                  <a:pt x="6827131" y="1951076"/>
                  <a:pt x="6657350" y="1938992"/>
                </a:cubicBezTo>
                <a:cubicBezTo>
                  <a:pt x="6487569" y="1926908"/>
                  <a:pt x="5997049" y="1927048"/>
                  <a:pt x="5776230" y="1938992"/>
                </a:cubicBezTo>
                <a:cubicBezTo>
                  <a:pt x="5555411" y="1950936"/>
                  <a:pt x="5233546" y="1941323"/>
                  <a:pt x="5076929" y="1938992"/>
                </a:cubicBezTo>
                <a:cubicBezTo>
                  <a:pt x="4920312" y="1936661"/>
                  <a:pt x="4778437" y="1935527"/>
                  <a:pt x="4559446" y="1938992"/>
                </a:cubicBezTo>
                <a:cubicBezTo>
                  <a:pt x="4340455" y="1942457"/>
                  <a:pt x="4017996" y="1970272"/>
                  <a:pt x="3860144" y="1938992"/>
                </a:cubicBezTo>
                <a:cubicBezTo>
                  <a:pt x="3702292" y="1907712"/>
                  <a:pt x="3590135" y="1937335"/>
                  <a:pt x="3433570" y="1938992"/>
                </a:cubicBezTo>
                <a:cubicBezTo>
                  <a:pt x="3277005" y="1940649"/>
                  <a:pt x="3191948" y="1949063"/>
                  <a:pt x="3006996" y="1938992"/>
                </a:cubicBezTo>
                <a:cubicBezTo>
                  <a:pt x="2822044" y="1928921"/>
                  <a:pt x="2471793" y="1961753"/>
                  <a:pt x="2307695" y="1938992"/>
                </a:cubicBezTo>
                <a:cubicBezTo>
                  <a:pt x="2143597" y="1916231"/>
                  <a:pt x="1956468" y="1964011"/>
                  <a:pt x="1790212" y="1938992"/>
                </a:cubicBezTo>
                <a:cubicBezTo>
                  <a:pt x="1623956" y="1913973"/>
                  <a:pt x="1340174" y="1965118"/>
                  <a:pt x="1000001" y="1938992"/>
                </a:cubicBezTo>
                <a:cubicBezTo>
                  <a:pt x="659828" y="1912866"/>
                  <a:pt x="408409" y="1909972"/>
                  <a:pt x="0" y="1938992"/>
                </a:cubicBezTo>
                <a:cubicBezTo>
                  <a:pt x="4484" y="1662473"/>
                  <a:pt x="10608" y="1412789"/>
                  <a:pt x="0" y="1273271"/>
                </a:cubicBezTo>
                <a:cubicBezTo>
                  <a:pt x="-10608" y="1133753"/>
                  <a:pt x="-30718" y="779016"/>
                  <a:pt x="0" y="607551"/>
                </a:cubicBezTo>
                <a:cubicBezTo>
                  <a:pt x="30718" y="436086"/>
                  <a:pt x="1926" y="232015"/>
                  <a:pt x="0" y="0"/>
                </a:cubicBezTo>
                <a:close/>
              </a:path>
            </a:pathLst>
          </a:custGeom>
          <a:noFill/>
          <a:ln>
            <a:solidFill>
              <a:schemeClr val="accent1">
                <a:shade val="1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err="1">
                <a:latin typeface="Eurostile" panose="020B0504020202050204" pitchFamily="34" charset="77"/>
              </a:rPr>
              <a:t>Stresseur</a:t>
            </a:r>
            <a:r>
              <a:rPr lang="fr-FR" sz="4000" dirty="0">
                <a:latin typeface="Eurostile" panose="020B0504020202050204" pitchFamily="34" charset="77"/>
              </a:rPr>
              <a:t> : </a:t>
            </a:r>
          </a:p>
          <a:p>
            <a:pPr algn="ctr"/>
            <a:r>
              <a:rPr lang="fr-FR" sz="4000" dirty="0">
                <a:latin typeface="Eurostile" panose="020B0504020202050204" pitchFamily="34" charset="77"/>
              </a:rPr>
              <a:t>quelque chose que ton cerveau </a:t>
            </a:r>
            <a:br>
              <a:rPr lang="fr-FR" sz="4000" dirty="0">
                <a:latin typeface="Eurostile" panose="020B0504020202050204" pitchFamily="34" charset="77"/>
              </a:rPr>
            </a:br>
            <a:r>
              <a:rPr lang="fr-FR" sz="4000" dirty="0">
                <a:latin typeface="Eurostile" panose="020B0504020202050204" pitchFamily="34" charset="77"/>
              </a:rPr>
              <a:t>interprète comme un danger </a:t>
            </a:r>
          </a:p>
        </p:txBody>
      </p:sp>
      <p:pic>
        <p:nvPicPr>
          <p:cNvPr id="16" name="Graphique 15" descr="Closed book avec un remplissage uni">
            <a:extLst>
              <a:ext uri="{FF2B5EF4-FFF2-40B4-BE49-F238E27FC236}">
                <a16:creationId xmlns:a16="http://schemas.microsoft.com/office/drawing/2014/main" id="{7B3EAAA8-E3E3-DCC2-F622-182A3ABC7B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19675" y="3357872"/>
            <a:ext cx="2152650" cy="2152650"/>
          </a:xfrm>
          <a:prstGeom prst="rect">
            <a:avLst/>
          </a:prstGeom>
        </p:spPr>
      </p:pic>
      <p:pic>
        <p:nvPicPr>
          <p:cNvPr id="18" name="Graphique 17" descr="Bear avec un remplissage uni">
            <a:extLst>
              <a:ext uri="{FF2B5EF4-FFF2-40B4-BE49-F238E27FC236}">
                <a16:creationId xmlns:a16="http://schemas.microsoft.com/office/drawing/2014/main" id="{A526731A-E204-A616-B002-2501DDD415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86194" y="3496095"/>
            <a:ext cx="2152650" cy="2152650"/>
          </a:xfrm>
          <a:prstGeom prst="rect">
            <a:avLst/>
          </a:prstGeom>
        </p:spPr>
      </p:pic>
      <p:pic>
        <p:nvPicPr>
          <p:cNvPr id="20" name="Graphique 19" descr="Performance Curtains avec un remplissage uni">
            <a:extLst>
              <a:ext uri="{FF2B5EF4-FFF2-40B4-BE49-F238E27FC236}">
                <a16:creationId xmlns:a16="http://schemas.microsoft.com/office/drawing/2014/main" id="{5D6DD915-E03B-A911-391A-5B1ACE75EA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15928" y="3320644"/>
            <a:ext cx="2189878" cy="2189878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7269579A-0420-F33F-198E-12D862701695}"/>
              </a:ext>
            </a:extLst>
          </p:cNvPr>
          <p:cNvSpPr txBox="1"/>
          <p:nvPr/>
        </p:nvSpPr>
        <p:spPr>
          <a:xfrm>
            <a:off x="2267491" y="5510522"/>
            <a:ext cx="13724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Eurostile" panose="020B0504020202050204" pitchFamily="34" charset="77"/>
              </a:rPr>
              <a:t>Un ours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C0DE6D6-2735-2B59-1E6F-6FE8CA6F79C6}"/>
              </a:ext>
            </a:extLst>
          </p:cNvPr>
          <p:cNvSpPr txBox="1"/>
          <p:nvPr/>
        </p:nvSpPr>
        <p:spPr>
          <a:xfrm>
            <a:off x="5411634" y="5503682"/>
            <a:ext cx="1867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Eurostile" panose="020B0504020202050204" pitchFamily="34" charset="77"/>
              </a:rPr>
              <a:t>Un examen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F952C0D-C82E-8CCB-B9CD-58E3807DB3F1}"/>
              </a:ext>
            </a:extLst>
          </p:cNvPr>
          <p:cNvSpPr txBox="1"/>
          <p:nvPr/>
        </p:nvSpPr>
        <p:spPr>
          <a:xfrm>
            <a:off x="8333097" y="5503682"/>
            <a:ext cx="2127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Eurostile" panose="020B0504020202050204" pitchFamily="34" charset="77"/>
              </a:rPr>
              <a:t>Un spectacle</a:t>
            </a:r>
          </a:p>
        </p:txBody>
      </p:sp>
    </p:spTree>
    <p:extLst>
      <p:ext uri="{BB962C8B-B14F-4D97-AF65-F5344CB8AC3E}">
        <p14:creationId xmlns:p14="http://schemas.microsoft.com/office/powerpoint/2010/main" val="232741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81621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3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75ED1B92-3C50-599C-C883-31353BD0BD1A}"/>
              </a:ext>
            </a:extLst>
          </p:cNvPr>
          <p:cNvSpPr txBox="1"/>
          <p:nvPr/>
        </p:nvSpPr>
        <p:spPr>
          <a:xfrm>
            <a:off x="1497292" y="685798"/>
            <a:ext cx="104704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latin typeface="Eurostile" panose="020B0504020202050204" pitchFamily="34" charset="77"/>
              </a:rPr>
              <a:t>Quand tu penses au stresseur le plus commun, te sens-tu comme la personne A ou B? </a:t>
            </a:r>
          </a:p>
        </p:txBody>
      </p:sp>
      <p:pic>
        <p:nvPicPr>
          <p:cNvPr id="13" name="Picture 2" descr="Moi Aussi GIF - Moi Aussi - Discover &amp; Share GIFs">
            <a:extLst>
              <a:ext uri="{FF2B5EF4-FFF2-40B4-BE49-F238E27FC236}">
                <a16:creationId xmlns:a16="http://schemas.microsoft.com/office/drawing/2014/main" id="{A308A29B-A907-C479-0585-72599E8DF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8758" y="2550547"/>
            <a:ext cx="3235722" cy="3235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E14CF51E-FBB7-C663-A5B4-DBD4DD7B40AA}"/>
              </a:ext>
            </a:extLst>
          </p:cNvPr>
          <p:cNvSpPr txBox="1"/>
          <p:nvPr/>
        </p:nvSpPr>
        <p:spPr>
          <a:xfrm>
            <a:off x="1729004" y="1924555"/>
            <a:ext cx="3823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Eurostile" panose="020B0504020202050204" pitchFamily="34" charset="77"/>
              </a:rPr>
              <a:t>« Ça me stresse aussi »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F84ECF9-652F-8155-C5C7-F5E6485C8FEF}"/>
              </a:ext>
            </a:extLst>
          </p:cNvPr>
          <p:cNvSpPr txBox="1"/>
          <p:nvPr/>
        </p:nvSpPr>
        <p:spPr>
          <a:xfrm>
            <a:off x="6639515" y="1935115"/>
            <a:ext cx="4043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Eurostile" panose="020B0504020202050204" pitchFamily="34" charset="77"/>
              </a:rPr>
              <a:t>« Ça ne me stresse pas » </a:t>
            </a:r>
          </a:p>
        </p:txBody>
      </p:sp>
      <p:pic>
        <p:nvPicPr>
          <p:cNvPr id="44034" name="Picture 2" descr="Late show oh non secouant la tête GIF sur GIFER - par Thordimeena">
            <a:extLst>
              <a:ext uri="{FF2B5EF4-FFF2-40B4-BE49-F238E27FC236}">
                <a16:creationId xmlns:a16="http://schemas.microsoft.com/office/drawing/2014/main" id="{BC878DAC-8492-EDA4-02C1-8BA167BFCC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401" r="22968"/>
          <a:stretch/>
        </p:blipFill>
        <p:spPr bwMode="auto">
          <a:xfrm>
            <a:off x="6817206" y="2558978"/>
            <a:ext cx="3536036" cy="322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lèche vers le haut 16">
            <a:extLst>
              <a:ext uri="{FF2B5EF4-FFF2-40B4-BE49-F238E27FC236}">
                <a16:creationId xmlns:a16="http://schemas.microsoft.com/office/drawing/2014/main" id="{F8FC7A4F-BDF7-CC06-FBED-BBE0C831A547}"/>
              </a:ext>
            </a:extLst>
          </p:cNvPr>
          <p:cNvSpPr/>
          <p:nvPr/>
        </p:nvSpPr>
        <p:spPr>
          <a:xfrm>
            <a:off x="3041332" y="5903734"/>
            <a:ext cx="830573" cy="821354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63FB8F7-4C32-C35C-51EB-0BE91A01066A}"/>
              </a:ext>
            </a:extLst>
          </p:cNvPr>
          <p:cNvSpPr txBox="1"/>
          <p:nvPr/>
        </p:nvSpPr>
        <p:spPr>
          <a:xfrm>
            <a:off x="2217079" y="2615621"/>
            <a:ext cx="478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>
                <a:solidFill>
                  <a:schemeClr val="bg1"/>
                </a:solidFill>
                <a:latin typeface="Eurostile" panose="020B0504020202050204" pitchFamily="34" charset="77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8DAD3DB-B2DF-9EE9-B648-1B0B84DD235E}"/>
              </a:ext>
            </a:extLst>
          </p:cNvPr>
          <p:cNvSpPr txBox="1"/>
          <p:nvPr/>
        </p:nvSpPr>
        <p:spPr>
          <a:xfrm>
            <a:off x="9744383" y="2615621"/>
            <a:ext cx="478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>
                <a:solidFill>
                  <a:schemeClr val="bg1"/>
                </a:solidFill>
                <a:latin typeface="Eurostile" panose="020B0504020202050204" pitchFamily="34" charset="77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91298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79716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4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9BBD1E4E-18A4-901B-3128-6A9A6DCFE84E}"/>
              </a:ext>
            </a:extLst>
          </p:cNvPr>
          <p:cNvSpPr txBox="1"/>
          <p:nvPr/>
        </p:nvSpPr>
        <p:spPr>
          <a:xfrm>
            <a:off x="1040247" y="1731249"/>
            <a:ext cx="10550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latin typeface="Eurostile" panose="020B0504020202050204" pitchFamily="34" charset="77"/>
              </a:rPr>
              <a:t>Lorsque deux personnes ressentent du stress face à une même situation, est-ce que ça veut dire qu’elles stressent pour les mêmes raisons ?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CB06C40-CCF5-A9F0-DE60-E18B060BC959}"/>
              </a:ext>
            </a:extLst>
          </p:cNvPr>
          <p:cNvSpPr txBox="1"/>
          <p:nvPr/>
        </p:nvSpPr>
        <p:spPr>
          <a:xfrm>
            <a:off x="4572635" y="873262"/>
            <a:ext cx="35686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latin typeface="Eurostile" panose="020B0504020202050204" pitchFamily="34" charset="77"/>
              </a:rPr>
              <a:t>QUESTION </a:t>
            </a:r>
          </a:p>
        </p:txBody>
      </p:sp>
      <p:pic>
        <p:nvPicPr>
          <p:cNvPr id="13" name="Image 12" descr="Yellow and blue symbols">
            <a:extLst>
              <a:ext uri="{FF2B5EF4-FFF2-40B4-BE49-F238E27FC236}">
                <a16:creationId xmlns:a16="http://schemas.microsoft.com/office/drawing/2014/main" id="{982C9E07-D46E-D545-44A3-31BF1BE1FDA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7188" y="3670241"/>
            <a:ext cx="3984053" cy="3048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028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809041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5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CB06C40-CCF5-A9F0-DE60-E18B060BC959}"/>
              </a:ext>
            </a:extLst>
          </p:cNvPr>
          <p:cNvSpPr txBox="1"/>
          <p:nvPr/>
        </p:nvSpPr>
        <p:spPr>
          <a:xfrm>
            <a:off x="1710390" y="1115364"/>
            <a:ext cx="9187199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latin typeface="Eurostile" panose="020B0504020202050204" pitchFamily="34" charset="77"/>
              </a:rPr>
              <a:t>Pour trouver la réponse… </a:t>
            </a:r>
          </a:p>
          <a:p>
            <a:pPr algn="ctr"/>
            <a:r>
              <a:rPr lang="fr-FR" sz="4000" dirty="0">
                <a:latin typeface="Eurostile" panose="020B0504020202050204" pitchFamily="34" charset="77"/>
              </a:rPr>
              <a:t>Évaluons </a:t>
            </a:r>
            <a:r>
              <a:rPr lang="fr-FR" sz="4000" b="1" dirty="0">
                <a:solidFill>
                  <a:srgbClr val="C00000"/>
                </a:solidFill>
                <a:latin typeface="Eurostile" panose="020B0504020202050204" pitchFamily="34" charset="77"/>
              </a:rPr>
              <a:t>la recette de stress </a:t>
            </a:r>
          </a:p>
          <a:p>
            <a:pPr algn="ctr"/>
            <a:r>
              <a:rPr lang="fr-FR" sz="4000" dirty="0">
                <a:latin typeface="Eurostile" panose="020B0504020202050204" pitchFamily="34" charset="77"/>
              </a:rPr>
              <a:t>des personnes qui vivent </a:t>
            </a:r>
            <a:br>
              <a:rPr lang="fr-FR" sz="4000" dirty="0">
                <a:latin typeface="Eurostile" panose="020B0504020202050204" pitchFamily="34" charset="77"/>
              </a:rPr>
            </a:br>
            <a:r>
              <a:rPr lang="fr-FR" sz="4000" dirty="0">
                <a:latin typeface="Eurostile" panose="020B0504020202050204" pitchFamily="34" charset="77"/>
              </a:rPr>
              <a:t>un même stresseur</a:t>
            </a:r>
          </a:p>
        </p:txBody>
      </p:sp>
      <p:sp>
        <p:nvSpPr>
          <p:cNvPr id="12" name="Bulle rectangulaire 11">
            <a:extLst>
              <a:ext uri="{FF2B5EF4-FFF2-40B4-BE49-F238E27FC236}">
                <a16:creationId xmlns:a16="http://schemas.microsoft.com/office/drawing/2014/main" id="{80FFFFAE-B195-217D-5D7D-9DF052771191}"/>
              </a:ext>
            </a:extLst>
          </p:cNvPr>
          <p:cNvSpPr/>
          <p:nvPr/>
        </p:nvSpPr>
        <p:spPr>
          <a:xfrm>
            <a:off x="1063738" y="4921281"/>
            <a:ext cx="8378293" cy="821355"/>
          </a:xfrm>
          <a:prstGeom prst="wedgeRectCallout">
            <a:avLst>
              <a:gd name="adj1" fmla="val -36393"/>
              <a:gd name="adj2" fmla="val 95121"/>
            </a:avLst>
          </a:prstGeom>
          <a:solidFill>
            <a:schemeClr val="bg1"/>
          </a:solidFill>
          <a:ln w="984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  <a:latin typeface="Eurostile" panose="020B0504020202050204" pitchFamily="34" charset="77"/>
              </a:rPr>
              <a:t>Quels sont les ingrédients de la recette de stress ?</a:t>
            </a:r>
          </a:p>
        </p:txBody>
      </p:sp>
    </p:spTree>
    <p:extLst>
      <p:ext uri="{BB962C8B-B14F-4D97-AF65-F5344CB8AC3E}">
        <p14:creationId xmlns:p14="http://schemas.microsoft.com/office/powerpoint/2010/main" val="344938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809041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6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49750162-2E85-BD56-53AC-B2402BC8A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5084" y="690789"/>
            <a:ext cx="1140032" cy="2305050"/>
          </a:xfrm>
        </p:spPr>
        <p:txBody>
          <a:bodyPr>
            <a:noAutofit/>
          </a:bodyPr>
          <a:lstStyle/>
          <a:p>
            <a:pPr algn="ctr"/>
            <a:br>
              <a:rPr lang="fr-FR" sz="11500" b="1" dirty="0">
                <a:latin typeface="Eurostile" panose="020B0504020202050204" pitchFamily="34" charset="77"/>
              </a:rPr>
            </a:br>
            <a:r>
              <a:rPr lang="fr-FR" sz="11500" b="1" dirty="0">
                <a:latin typeface="Eurostile" panose="020B0504020202050204" pitchFamily="34" charset="77"/>
              </a:rPr>
              <a:t> </a:t>
            </a:r>
            <a:r>
              <a:rPr lang="fr-FR" sz="9600" b="1" dirty="0">
                <a:solidFill>
                  <a:srgbClr val="92D050"/>
                </a:solidFill>
                <a:latin typeface="Eurostile" panose="020B0504020202050204" pitchFamily="34" charset="77"/>
              </a:rPr>
              <a:t>S</a:t>
            </a:r>
            <a:br>
              <a:rPr lang="fr-FR" sz="4500" b="1" dirty="0">
                <a:solidFill>
                  <a:srgbClr val="92D050"/>
                </a:solidFill>
                <a:latin typeface="Eurostile" panose="020B0504020202050204" pitchFamily="34" charset="77"/>
              </a:rPr>
            </a:br>
            <a:r>
              <a:rPr lang="fr-FR" sz="4500" b="1" dirty="0">
                <a:solidFill>
                  <a:srgbClr val="92D050"/>
                </a:solidFill>
                <a:latin typeface="Eurostile" panose="020B0504020202050204" pitchFamily="34" charset="77"/>
              </a:rPr>
              <a:t>    </a:t>
            </a:r>
            <a:endParaRPr lang="fr-FR" sz="4500" b="1" dirty="0">
              <a:solidFill>
                <a:schemeClr val="accent2"/>
              </a:solidFill>
              <a:latin typeface="Eurostile" panose="020B0504020202050204" pitchFamily="34" charset="77"/>
            </a:endParaRPr>
          </a:p>
        </p:txBody>
      </p:sp>
      <p:pic>
        <p:nvPicPr>
          <p:cNvPr id="12" name="Picture 2" descr="Dessin spirale : 372 164 images, photos et images vectorielles de stock |  Shutterstock">
            <a:extLst>
              <a:ext uri="{FF2B5EF4-FFF2-40B4-BE49-F238E27FC236}">
                <a16:creationId xmlns:a16="http://schemas.microsoft.com/office/drawing/2014/main" id="{FEF1BC36-8C85-E889-D670-2830A1A099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321082" y="145101"/>
            <a:ext cx="1633144" cy="1687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F1403A85-30A2-03CF-7150-107CDBEEC8D9}"/>
              </a:ext>
            </a:extLst>
          </p:cNvPr>
          <p:cNvSpPr txBox="1"/>
          <p:nvPr/>
        </p:nvSpPr>
        <p:spPr>
          <a:xfrm>
            <a:off x="3204606" y="1426179"/>
            <a:ext cx="6851556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500" b="1" dirty="0" err="1">
                <a:solidFill>
                  <a:srgbClr val="92D050"/>
                </a:solidFill>
                <a:latin typeface="Eurostile" panose="020B0504020202050204" pitchFamily="34" charset="77"/>
              </a:rPr>
              <a:t>entiment</a:t>
            </a:r>
            <a:r>
              <a:rPr lang="fr-FR" sz="4500" b="1" dirty="0">
                <a:solidFill>
                  <a:srgbClr val="92D050"/>
                </a:solidFill>
                <a:latin typeface="Eurostile" panose="020B0504020202050204" pitchFamily="34" charset="77"/>
              </a:rPr>
              <a:t> de contrôle faible</a:t>
            </a:r>
            <a:endParaRPr lang="fr-FR" sz="4500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4FC8FD6-3A4E-B1BF-F98A-1A3D99AC1E87}"/>
              </a:ext>
            </a:extLst>
          </p:cNvPr>
          <p:cNvSpPr txBox="1"/>
          <p:nvPr/>
        </p:nvSpPr>
        <p:spPr>
          <a:xfrm>
            <a:off x="3204606" y="2752439"/>
            <a:ext cx="536717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500" b="1" dirty="0" err="1">
                <a:solidFill>
                  <a:srgbClr val="AE28B5"/>
                </a:solidFill>
                <a:latin typeface="Eurostile" panose="020B0504020202050204" pitchFamily="34" charset="77"/>
              </a:rPr>
              <a:t>ersonnalité</a:t>
            </a:r>
            <a:r>
              <a:rPr lang="fr-FR" sz="4500" b="1" dirty="0">
                <a:solidFill>
                  <a:srgbClr val="AE28B5"/>
                </a:solidFill>
                <a:latin typeface="Eurostile" panose="020B0504020202050204" pitchFamily="34" charset="77"/>
              </a:rPr>
              <a:t> menacée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2A05724-4C77-F496-03E4-C2B20F531DA5}"/>
              </a:ext>
            </a:extLst>
          </p:cNvPr>
          <p:cNvSpPr txBox="1"/>
          <p:nvPr/>
        </p:nvSpPr>
        <p:spPr>
          <a:xfrm>
            <a:off x="3222021" y="3985300"/>
            <a:ext cx="349486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500" b="1" dirty="0" err="1">
                <a:solidFill>
                  <a:srgbClr val="C00000"/>
                </a:solidFill>
                <a:latin typeface="Eurostile" panose="020B0504020202050204" pitchFamily="34" charset="77"/>
              </a:rPr>
              <a:t>mprévisibilité</a:t>
            </a:r>
            <a:br>
              <a:rPr lang="fr-FR" sz="4500" b="1" dirty="0">
                <a:solidFill>
                  <a:srgbClr val="C00000"/>
                </a:solidFill>
                <a:latin typeface="Eurostile" panose="020B0504020202050204" pitchFamily="34" charset="77"/>
              </a:rPr>
            </a:br>
            <a:endParaRPr lang="fr-FR" sz="4500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AD75EE1-856C-EA7E-7B1B-2EF9BCD2B540}"/>
              </a:ext>
            </a:extLst>
          </p:cNvPr>
          <p:cNvSpPr txBox="1"/>
          <p:nvPr/>
        </p:nvSpPr>
        <p:spPr>
          <a:xfrm>
            <a:off x="3248753" y="5267491"/>
            <a:ext cx="244971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500" b="1" dirty="0" err="1">
                <a:solidFill>
                  <a:schemeClr val="accent2"/>
                </a:solidFill>
                <a:latin typeface="Eurostile" panose="020B0504020202050204" pitchFamily="34" charset="77"/>
              </a:rPr>
              <a:t>ouveauté</a:t>
            </a:r>
            <a:endParaRPr lang="fr-FR" sz="4500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C3D31FE-650E-DBC3-172C-5D7114110CB8}"/>
              </a:ext>
            </a:extLst>
          </p:cNvPr>
          <p:cNvSpPr txBox="1"/>
          <p:nvPr/>
        </p:nvSpPr>
        <p:spPr>
          <a:xfrm>
            <a:off x="2490142" y="2109899"/>
            <a:ext cx="125228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600" b="1" dirty="0">
                <a:solidFill>
                  <a:srgbClr val="AE28B5"/>
                </a:solidFill>
                <a:latin typeface="Eurostile" panose="020B0504020202050204" pitchFamily="34" charset="77"/>
              </a:rPr>
              <a:t>P</a:t>
            </a:r>
            <a:endParaRPr lang="fr-FR" sz="9600" dirty="0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8E737D0-6656-CABB-C363-DBB5C658281C}"/>
              </a:ext>
            </a:extLst>
          </p:cNvPr>
          <p:cNvSpPr txBox="1"/>
          <p:nvPr/>
        </p:nvSpPr>
        <p:spPr>
          <a:xfrm>
            <a:off x="2490142" y="3393849"/>
            <a:ext cx="64571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600" b="1" dirty="0">
                <a:solidFill>
                  <a:srgbClr val="C00000"/>
                </a:solidFill>
                <a:latin typeface="Eurostile" panose="020B0504020202050204" pitchFamily="34" charset="77"/>
              </a:rPr>
              <a:t>I </a:t>
            </a:r>
            <a:endParaRPr lang="fr-FR" sz="9600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D351C43-BDB7-8328-480F-9B66B39C38C4}"/>
              </a:ext>
            </a:extLst>
          </p:cNvPr>
          <p:cNvSpPr txBox="1"/>
          <p:nvPr/>
        </p:nvSpPr>
        <p:spPr>
          <a:xfrm>
            <a:off x="2490142" y="4723103"/>
            <a:ext cx="6096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600" b="1" dirty="0">
                <a:solidFill>
                  <a:schemeClr val="accent2"/>
                </a:solidFill>
                <a:latin typeface="Eurostile" panose="020B0504020202050204" pitchFamily="34" charset="77"/>
              </a:rPr>
              <a:t>N</a:t>
            </a:r>
            <a:endParaRPr lang="fr-FR" sz="9600" dirty="0"/>
          </a:p>
        </p:txBody>
      </p:sp>
    </p:spTree>
    <p:extLst>
      <p:ext uri="{BB962C8B-B14F-4D97-AF65-F5344CB8AC3E}">
        <p14:creationId xmlns:p14="http://schemas.microsoft.com/office/powerpoint/2010/main" val="112194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9" grpId="0"/>
      <p:bldP spid="21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75B1F276-53E2-D554-1526-A92574A723AB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1E0BACD0-3061-6077-1EB9-F8C973B6E651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C9DC235-E54E-EFD9-BB0E-8AC2C345D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853" y="2980320"/>
            <a:ext cx="10124292" cy="839320"/>
          </a:xfrm>
        </p:spPr>
        <p:txBody>
          <a:bodyPr>
            <a:noAutofit/>
          </a:bodyPr>
          <a:lstStyle/>
          <a:p>
            <a:pPr algn="ctr"/>
            <a:r>
              <a:rPr lang="fr-FR" sz="5400" b="1" dirty="0">
                <a:latin typeface="Eurostile" panose="020B0504020202050204" pitchFamily="34" charset="77"/>
              </a:rPr>
              <a:t>Quel(s) ingrédient(s) du SPIN est(sont) impliqué(s) ?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177C5745-BBC3-FA7D-369A-5B4E14CCFCEA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95FCBF2D-6750-7BC7-5168-87293918C5B0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8F40A41-6715-F2DD-D246-3006E2DD1BD2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6F280B25-9808-F65C-C86C-CA79ADB9B484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85C7272-06B4-8A1D-575B-C15D0B3B3C50}"/>
              </a:ext>
            </a:extLst>
          </p:cNvPr>
          <p:cNvSpPr txBox="1"/>
          <p:nvPr/>
        </p:nvSpPr>
        <p:spPr>
          <a:xfrm>
            <a:off x="10809041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7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9F7C65C-6905-63D8-658B-A574733E57E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0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75B1F276-53E2-D554-1526-A92574A723AB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1E0BACD0-3061-6077-1EB9-F8C973B6E651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177C5745-BBC3-FA7D-369A-5B4E14CCFCEA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95FCBF2D-6750-7BC7-5168-87293918C5B0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8F40A41-6715-F2DD-D246-3006E2DD1BD2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6F280B25-9808-F65C-C86C-CA79ADB9B484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85C7272-06B4-8A1D-575B-C15D0B3B3C50}"/>
              </a:ext>
            </a:extLst>
          </p:cNvPr>
          <p:cNvSpPr txBox="1"/>
          <p:nvPr/>
        </p:nvSpPr>
        <p:spPr>
          <a:xfrm>
            <a:off x="1079716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8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9F7C65C-6905-63D8-658B-A574733E57E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DBD78FE-F53A-A6EB-1C80-D76855159EF0}"/>
              </a:ext>
            </a:extLst>
          </p:cNvPr>
          <p:cNvSpPr txBox="1"/>
          <p:nvPr/>
        </p:nvSpPr>
        <p:spPr>
          <a:xfrm>
            <a:off x="3252152" y="5875817"/>
            <a:ext cx="22429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Eurostile" panose="020B0504020202050204" pitchFamily="34" charset="77"/>
              </a:rPr>
              <a:t>Personne A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64A6784-2FCA-AD56-A1DE-0624F696BB0F}"/>
              </a:ext>
            </a:extLst>
          </p:cNvPr>
          <p:cNvSpPr txBox="1"/>
          <p:nvPr/>
        </p:nvSpPr>
        <p:spPr>
          <a:xfrm>
            <a:off x="6407684" y="5897676"/>
            <a:ext cx="22413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Eurostile" panose="020B0504020202050204" pitchFamily="34" charset="77"/>
              </a:rPr>
              <a:t>Personne B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E206749-6BEC-1459-5E28-C3DDE6BE2F14}"/>
              </a:ext>
            </a:extLst>
          </p:cNvPr>
          <p:cNvSpPr/>
          <p:nvPr/>
        </p:nvSpPr>
        <p:spPr>
          <a:xfrm>
            <a:off x="3612387" y="917385"/>
            <a:ext cx="4467877" cy="133715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chemeClr val="tx1"/>
                </a:solidFill>
                <a:latin typeface="Eurostile" panose="020B0504020202050204" pitchFamily="34" charset="77"/>
              </a:rPr>
              <a:t>Stresseur X 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1561CF3-7685-A13A-32F0-75EFACF3C801}"/>
              </a:ext>
            </a:extLst>
          </p:cNvPr>
          <p:cNvSpPr/>
          <p:nvPr/>
        </p:nvSpPr>
        <p:spPr>
          <a:xfrm>
            <a:off x="8350301" y="3693177"/>
            <a:ext cx="1004596" cy="971637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>
                <a:latin typeface="Eurostile" panose="020B0504020202050204" pitchFamily="34" charset="77"/>
              </a:rPr>
              <a:t>É 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AC8B700F-E7CD-2201-6DF2-52327EFB51AE}"/>
              </a:ext>
            </a:extLst>
          </p:cNvPr>
          <p:cNvSpPr/>
          <p:nvPr/>
        </p:nvSpPr>
        <p:spPr>
          <a:xfrm>
            <a:off x="7931918" y="2546472"/>
            <a:ext cx="1004596" cy="9716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>
                <a:latin typeface="Eurostile" panose="020B0504020202050204" pitchFamily="34" charset="77"/>
              </a:rPr>
              <a:t>C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21580C39-E12D-BEA8-D1C3-8D43974EA8CA}"/>
              </a:ext>
            </a:extLst>
          </p:cNvPr>
          <p:cNvSpPr/>
          <p:nvPr/>
        </p:nvSpPr>
        <p:spPr>
          <a:xfrm>
            <a:off x="8046628" y="4844925"/>
            <a:ext cx="1004596" cy="9716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>
                <a:latin typeface="Eurostile" panose="020B0504020202050204" pitchFamily="34" charset="77"/>
              </a:rPr>
              <a:t>N</a:t>
            </a: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EFD17DB6-10F9-7604-32FF-7E1B35581B4C}"/>
              </a:ext>
            </a:extLst>
          </p:cNvPr>
          <p:cNvSpPr/>
          <p:nvPr/>
        </p:nvSpPr>
        <p:spPr>
          <a:xfrm>
            <a:off x="2492899" y="3873288"/>
            <a:ext cx="1004596" cy="9716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>
                <a:latin typeface="Eurostile" panose="020B0504020202050204" pitchFamily="34" charset="77"/>
              </a:rPr>
              <a:t>N</a:t>
            </a:r>
          </a:p>
        </p:txBody>
      </p:sp>
      <p:pic>
        <p:nvPicPr>
          <p:cNvPr id="5" name="Graphique 4" descr="Walk avec un remplissage uni">
            <a:extLst>
              <a:ext uri="{FF2B5EF4-FFF2-40B4-BE49-F238E27FC236}">
                <a16:creationId xmlns:a16="http://schemas.microsoft.com/office/drawing/2014/main" id="{CFC1AFFA-2AD0-F940-BD61-7D161FE3A1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53141" y="3459222"/>
            <a:ext cx="2495909" cy="2495909"/>
          </a:xfrm>
          <a:prstGeom prst="rect">
            <a:avLst/>
          </a:prstGeom>
        </p:spPr>
      </p:pic>
      <p:pic>
        <p:nvPicPr>
          <p:cNvPr id="15" name="Graphique 14" descr="Man avec un remplissage uni">
            <a:extLst>
              <a:ext uri="{FF2B5EF4-FFF2-40B4-BE49-F238E27FC236}">
                <a16:creationId xmlns:a16="http://schemas.microsoft.com/office/drawing/2014/main" id="{9580A5E3-AC5E-488B-0169-50C9E57285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64900" y="3459222"/>
            <a:ext cx="2438447" cy="243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0211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31202</TotalTime>
  <Words>333</Words>
  <Application>Microsoft Macintosh PowerPoint</Application>
  <PresentationFormat>Grand écran</PresentationFormat>
  <Paragraphs>71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Eurostile</vt:lpstr>
      <vt:lpstr>Wingdings</vt:lpstr>
      <vt:lpstr>Thème Office</vt:lpstr>
      <vt:lpstr>Atelier 2 Toi, moi et le stress</vt:lpstr>
      <vt:lpstr>ON JASE </vt:lpstr>
      <vt:lpstr>Présentation PowerPoint</vt:lpstr>
      <vt:lpstr>Présentation PowerPoint</vt:lpstr>
      <vt:lpstr>Présentation PowerPoint</vt:lpstr>
      <vt:lpstr>Présentation PowerPoint</vt:lpstr>
      <vt:lpstr>  S     </vt:lpstr>
      <vt:lpstr>Quel(s) ingrédient(s) du SPIN est(sont) impliqué(s) ?</vt:lpstr>
      <vt:lpstr>Présentation PowerPoint</vt:lpstr>
      <vt:lpstr>À retenir </vt:lpstr>
      <vt:lpstr>Activité   « Et … action ! » </vt:lpstr>
      <vt:lpstr>Présentation PowerPoint</vt:lpstr>
      <vt:lpstr> S</vt:lpstr>
      <vt:lpstr>Présentation PowerPoint</vt:lpstr>
      <vt:lpstr>À bientôt  pour l’Atelier 3! 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Atelier 5  Programme Déstresse et Progresse </dc:title>
  <dc:creator>Sandrine Charbonneau</dc:creator>
  <cp:lastModifiedBy>Sandrine Charbonneau</cp:lastModifiedBy>
  <cp:revision>139</cp:revision>
  <dcterms:created xsi:type="dcterms:W3CDTF">2023-03-06T14:40:41Z</dcterms:created>
  <dcterms:modified xsi:type="dcterms:W3CDTF">2024-08-08T13:38:47Z</dcterms:modified>
</cp:coreProperties>
</file>