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354" r:id="rId5"/>
    <p:sldId id="259" r:id="rId6"/>
    <p:sldId id="260" r:id="rId7"/>
    <p:sldId id="263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8" r:id="rId17"/>
    <p:sldId id="270" r:id="rId18"/>
    <p:sldId id="271" r:id="rId19"/>
    <p:sldId id="355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356" r:id="rId28"/>
  </p:sldIdLst>
  <p:sldSz cx="12192000" cy="6858000"/>
  <p:notesSz cx="6858000" cy="12192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3"/>
    <p:restoredTop sz="94745"/>
  </p:normalViewPr>
  <p:slideViewPr>
    <p:cSldViewPr>
      <p:cViewPr varScale="1">
        <p:scale>
          <a:sx n="99" d="100"/>
          <a:sy n="99" d="100"/>
        </p:scale>
        <p:origin x="84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CA"/>
              <a:t>Modifier le style des sous-titres du masque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6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7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8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9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10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1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6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5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</p:txBody>
      </p:sp>
      <p:sp>
        <p:nvSpPr>
          <p:cNvPr id="7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8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CA"/>
              <a:t>Modifier le style du titre</a:t>
            </a:r>
            <a:endParaRPr lang="fr-FR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CA"/>
              <a:t>Cliquez pour modifier les styles du texte du masque</a:t>
            </a:r>
            <a:endParaRPr/>
          </a:p>
          <a:p>
            <a:pPr lvl="1">
              <a:defRPr/>
            </a:pPr>
            <a:r>
              <a:rPr lang="fr-CA"/>
              <a:t>Deuxième niveau</a:t>
            </a:r>
            <a:endParaRPr/>
          </a:p>
          <a:p>
            <a:pPr lvl="2">
              <a:defRPr/>
            </a:pPr>
            <a:r>
              <a:rPr lang="fr-CA"/>
              <a:t>Troisième niveau</a:t>
            </a:r>
            <a:endParaRPr/>
          </a:p>
          <a:p>
            <a:pPr lvl="3">
              <a:defRPr/>
            </a:pPr>
            <a:r>
              <a:rPr lang="fr-CA"/>
              <a:t>Quatrième niveau</a:t>
            </a:r>
            <a:endParaRPr/>
          </a:p>
          <a:p>
            <a:pPr lvl="4">
              <a:defRPr/>
            </a:pPr>
            <a:r>
              <a:rPr lang="fr-CA"/>
              <a:t>Cinquième niveau</a:t>
            </a:r>
            <a:endParaRPr lang="fr-FR"/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A768E9-6C46-B742-9160-BD5DCADB6CAF}" type="datetimeFigureOut">
              <a:rPr lang="fr-FR"/>
              <a:t>08/08/2024</a:t>
            </a:fld>
            <a:endParaRPr lang="fr-FR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C488575-71BC-9848-A3AD-458B9039D65D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giphy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105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Image 3" descr="Classroom of students raising their hands in front of a teacher"/>
          <p:cNvPicPr>
            <a:picLocks noChangeAspect="1"/>
          </p:cNvPicPr>
          <p:nvPr/>
        </p:nvPicPr>
        <p:blipFill>
          <a:blip r:embed="rId2">
            <a:alphaModFix amt="50000"/>
          </a:blip>
          <a:srcRect t="13946" b="3334"/>
          <a:stretch/>
        </p:blipFill>
        <p:spPr bwMode="auto"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itre 1"/>
          <p:cNvSpPr>
            <a:spLocks noGrp="1"/>
          </p:cNvSpPr>
          <p:nvPr>
            <p:ph type="ctrTitle"/>
          </p:nvPr>
        </p:nvSpPr>
        <p:spPr bwMode="auto">
          <a:xfrm>
            <a:off x="1524001" y="1914798"/>
            <a:ext cx="9144000" cy="290051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FR" sz="7900" b="1" dirty="0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Atelier 4</a:t>
            </a:r>
            <a:br>
              <a:rPr lang="fr-FR" sz="7900" b="1" dirty="0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</a:br>
            <a:r>
              <a:rPr lang="fr-FR" sz="5400" b="1" dirty="0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Coffre à outils pour </a:t>
            </a:r>
            <a:br>
              <a:rPr lang="fr-FR" sz="5400" b="1" dirty="0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</a:br>
            <a:r>
              <a:rPr lang="fr-FR" sz="5400" b="1" dirty="0">
                <a:solidFill>
                  <a:srgbClr val="FFFFFF"/>
                </a:solidFill>
                <a:latin typeface="Eurostile"/>
                <a:ea typeface="Arial Unicode MS"/>
                <a:cs typeface="Arial Unicode MS"/>
              </a:rPr>
              <a:t>contrôler son stress</a:t>
            </a:r>
            <a:endParaRPr sz="5400" dirty="0"/>
          </a:p>
        </p:txBody>
      </p:sp>
      <p:pic>
        <p:nvPicPr>
          <p:cNvPr id="7" name="Image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-1"/>
            <a:ext cx="3791381" cy="219305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400621" y="579579"/>
            <a:ext cx="3452812" cy="103389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5" name="ZoneTexte 11"/>
          <p:cNvSpPr>
            <a:spLocks/>
          </p:cNvSpPr>
          <p:nvPr/>
        </p:nvSpPr>
        <p:spPr bwMode="auto">
          <a:xfrm>
            <a:off x="0" y="232957"/>
            <a:ext cx="1211441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Exemple</a:t>
            </a:r>
            <a:endParaRPr lang="fr-FR" sz="5400" dirty="0">
              <a:latin typeface="Eurostile"/>
            </a:endParaRPr>
          </a:p>
          <a:p>
            <a:pPr algn="ctr">
              <a:defRPr/>
            </a:pPr>
            <a:r>
              <a:rPr lang="fr-FR" sz="4000" dirty="0">
                <a:latin typeface="Eurostile"/>
              </a:rPr>
              <a:t>«Tu te disputes constamment avec ta mère au sujet du ménage de ta chambre»</a:t>
            </a:r>
            <a:endParaRPr dirty="0"/>
          </a:p>
        </p:txBody>
      </p:sp>
      <p:sp>
        <p:nvSpPr>
          <p:cNvPr id="7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ZoneTexte 6"/>
          <p:cNvSpPr>
            <a:spLocks/>
          </p:cNvSpPr>
          <p:nvPr/>
        </p:nvSpPr>
        <p:spPr bwMode="auto">
          <a:xfrm>
            <a:off x="1081168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8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10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5122" name="Picture 2" descr="messy-room-gif - The Fun Sized Life">
            <a:extLst>
              <a:ext uri="{FF2B5EF4-FFF2-40B4-BE49-F238E27FC236}">
                <a16:creationId xmlns:a16="http://schemas.microsoft.com/office/drawing/2014/main" id="{4475BA08-0F4E-0354-C03F-0A77C3CB5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501" y="2653181"/>
            <a:ext cx="6350000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ulle rectangulaire à coins arrondis 1"/>
          <p:cNvSpPr/>
          <p:nvPr/>
        </p:nvSpPr>
        <p:spPr bwMode="auto">
          <a:xfrm>
            <a:off x="1125386" y="1277842"/>
            <a:ext cx="10144299" cy="374266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5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6" name="ZoneTexte 11"/>
          <p:cNvSpPr>
            <a:spLocks/>
          </p:cNvSpPr>
          <p:nvPr/>
        </p:nvSpPr>
        <p:spPr bwMode="auto">
          <a:xfrm>
            <a:off x="1028279" y="1622428"/>
            <a:ext cx="10241476" cy="256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dirty="0">
                <a:latin typeface="Eurostile"/>
              </a:rPr>
              <a:t>Déconstruisons ton stress.</a:t>
            </a:r>
            <a:endParaRPr dirty="0"/>
          </a:p>
          <a:p>
            <a:pPr algn="ctr">
              <a:defRPr/>
            </a:pPr>
            <a:r>
              <a:rPr lang="fr-FR" sz="5400" dirty="0">
                <a:latin typeface="Eurostile"/>
              </a:rPr>
              <a:t>Quel(s) élément(s) </a:t>
            </a:r>
            <a:endParaRPr dirty="0"/>
          </a:p>
          <a:p>
            <a:pPr algn="ctr">
              <a:defRPr/>
            </a:pPr>
            <a:r>
              <a:rPr lang="fr-FR" sz="5400" dirty="0">
                <a:latin typeface="Eurostile"/>
              </a:rPr>
              <a:t>du </a:t>
            </a: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r>
              <a:rPr lang="fr-FR" sz="5400" dirty="0">
                <a:latin typeface="Eurostile"/>
              </a:rPr>
              <a:t> est(sont) impliqué(s) ?</a:t>
            </a:r>
            <a:endParaRPr dirty="0"/>
          </a:p>
        </p:txBody>
      </p:sp>
      <p:sp>
        <p:nvSpPr>
          <p:cNvPr id="7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ZoneTexte 6"/>
          <p:cNvSpPr>
            <a:spLocks/>
          </p:cNvSpPr>
          <p:nvPr/>
        </p:nvSpPr>
        <p:spPr bwMode="auto">
          <a:xfrm>
            <a:off x="1081168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9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10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20403" y="5877615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781115" y="1193425"/>
            <a:ext cx="10767964" cy="173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u="sng" dirty="0">
                <a:latin typeface="Eurostile"/>
              </a:rPr>
              <a:t>ÉTAPE 2 : </a:t>
            </a:r>
            <a:endParaRPr u="sng" dirty="0"/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RE-</a:t>
            </a: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r>
              <a:rPr lang="fr-FR" sz="5400" dirty="0">
                <a:latin typeface="Eurostile"/>
              </a:rPr>
              <a:t> </a:t>
            </a:r>
            <a:r>
              <a:rPr lang="fr-FR" sz="5400" b="1" dirty="0">
                <a:latin typeface="Eurostile"/>
              </a:rPr>
              <a:t>TON STRESS</a:t>
            </a:r>
            <a:endParaRPr dirty="0"/>
          </a:p>
        </p:txBody>
      </p:sp>
      <p:pic>
        <p:nvPicPr>
          <p:cNvPr id="13" name="Graphique 12" descr="Squiggle avec un remplissage uni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87888" y="2930821"/>
            <a:ext cx="2379242" cy="23792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Bulle rectangulaire à coins arrondis 1"/>
          <p:cNvSpPr/>
          <p:nvPr/>
        </p:nvSpPr>
        <p:spPr bwMode="auto">
          <a:xfrm>
            <a:off x="1076832" y="1024009"/>
            <a:ext cx="10144299" cy="4265302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5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6" name="ZoneTexte 11"/>
          <p:cNvSpPr>
            <a:spLocks/>
          </p:cNvSpPr>
          <p:nvPr/>
        </p:nvSpPr>
        <p:spPr bwMode="auto">
          <a:xfrm>
            <a:off x="979725" y="1687214"/>
            <a:ext cx="10241548" cy="256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dirty="0">
                <a:latin typeface="Eurostile"/>
              </a:rPr>
              <a:t>Reconstruisons ton stress. Comment diminuer chaque ingrédient de stress ? </a:t>
            </a:r>
            <a:endParaRPr dirty="0"/>
          </a:p>
        </p:txBody>
      </p:sp>
      <p:sp>
        <p:nvSpPr>
          <p:cNvPr id="7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ZoneTexte 6"/>
          <p:cNvSpPr>
            <a:spLocks/>
          </p:cNvSpPr>
          <p:nvPr/>
        </p:nvSpPr>
        <p:spPr bwMode="auto">
          <a:xfrm>
            <a:off x="10739692" y="586524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10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5" name="ZoneTexte 11"/>
          <p:cNvSpPr>
            <a:spLocks/>
          </p:cNvSpPr>
          <p:nvPr/>
        </p:nvSpPr>
        <p:spPr bwMode="auto">
          <a:xfrm>
            <a:off x="0" y="397407"/>
            <a:ext cx="12192466" cy="118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dirty="0">
                <a:latin typeface="Eurostile"/>
              </a:rPr>
              <a:t>Que peux-tu faire pour augmenter ton </a:t>
            </a:r>
            <a:endParaRPr dirty="0"/>
          </a:p>
          <a:p>
            <a:pPr algn="ctr">
              <a:defRPr/>
            </a:pPr>
            <a:r>
              <a:rPr lang="fr-FR" sz="3600" b="1" dirty="0">
                <a:solidFill>
                  <a:srgbClr val="92D050"/>
                </a:solidFill>
                <a:latin typeface="Eurostile"/>
              </a:rPr>
              <a:t>sentiment d’avoir du contrôle </a:t>
            </a:r>
            <a:r>
              <a:rPr lang="fr-FR" sz="3600" dirty="0">
                <a:latin typeface="Eurostile"/>
              </a:rPr>
              <a:t>?</a:t>
            </a:r>
            <a:endParaRPr dirty="0"/>
          </a:p>
        </p:txBody>
      </p:sp>
      <p:sp>
        <p:nvSpPr>
          <p:cNvPr id="6" name="ZoneTexte 3"/>
          <p:cNvSpPr>
            <a:spLocks/>
          </p:cNvSpPr>
          <p:nvPr/>
        </p:nvSpPr>
        <p:spPr bwMode="auto">
          <a:xfrm>
            <a:off x="0" y="3532784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dirty="0">
                <a:latin typeface="Eurostile"/>
              </a:rPr>
              <a:t>Que peux-tu faire pour diminuer </a:t>
            </a:r>
            <a:endParaRPr dirty="0"/>
          </a:p>
          <a:p>
            <a:pPr algn="ctr">
              <a:defRPr/>
            </a:pPr>
            <a:r>
              <a:rPr lang="fr-FR" sz="3600" b="1" dirty="0">
                <a:solidFill>
                  <a:srgbClr val="C00000"/>
                </a:solidFill>
                <a:latin typeface="Eurostile"/>
              </a:rPr>
              <a:t>l’imprévisibilité</a:t>
            </a:r>
            <a:r>
              <a:rPr lang="fr-FR" sz="3600" dirty="0">
                <a:latin typeface="Eurostile"/>
              </a:rPr>
              <a:t> de la situation ?</a:t>
            </a:r>
            <a:endParaRPr dirty="0"/>
          </a:p>
        </p:txBody>
      </p:sp>
      <p:sp>
        <p:nvSpPr>
          <p:cNvPr id="7" name="ZoneTexte 8"/>
          <p:cNvSpPr>
            <a:spLocks/>
          </p:cNvSpPr>
          <p:nvPr/>
        </p:nvSpPr>
        <p:spPr bwMode="auto">
          <a:xfrm>
            <a:off x="0" y="1965096"/>
            <a:ext cx="12192646" cy="1188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dirty="0">
                <a:latin typeface="Eurostile"/>
              </a:rPr>
              <a:t>Que peux-tu faire pour sentir que ta </a:t>
            </a:r>
            <a:endParaRPr dirty="0"/>
          </a:p>
          <a:p>
            <a:pPr algn="ctr">
              <a:defRPr/>
            </a:pPr>
            <a:r>
              <a:rPr lang="fr-FR" sz="3600" b="1" dirty="0">
                <a:solidFill>
                  <a:srgbClr val="AE28B5"/>
                </a:solidFill>
                <a:latin typeface="Eurostile"/>
              </a:rPr>
              <a:t>personnalité est moins menacée </a:t>
            </a:r>
            <a:r>
              <a:rPr lang="fr-FR" sz="3600" dirty="0">
                <a:latin typeface="Eurostile"/>
              </a:rPr>
              <a:t>?</a:t>
            </a:r>
            <a:endParaRPr dirty="0"/>
          </a:p>
        </p:txBody>
      </p:sp>
      <p:sp>
        <p:nvSpPr>
          <p:cNvPr id="8" name="ZoneTexte 10"/>
          <p:cNvSpPr>
            <a:spLocks/>
          </p:cNvSpPr>
          <p:nvPr/>
        </p:nvSpPr>
        <p:spPr bwMode="auto">
          <a:xfrm>
            <a:off x="118532" y="4959124"/>
            <a:ext cx="120734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600" dirty="0">
                <a:latin typeface="Eurostile"/>
              </a:rPr>
              <a:t>Que peux-tu faire pour que la </a:t>
            </a:r>
            <a:endParaRPr dirty="0"/>
          </a:p>
          <a:p>
            <a:pPr algn="ctr">
              <a:defRPr/>
            </a:pPr>
            <a:r>
              <a:rPr lang="fr-FR" sz="3600" b="1" dirty="0">
                <a:solidFill>
                  <a:schemeClr val="accent2"/>
                </a:solidFill>
                <a:latin typeface="Eurostile"/>
              </a:rPr>
              <a:t>situation soit moins nouvelle </a:t>
            </a:r>
            <a:r>
              <a:rPr lang="fr-FR" sz="3600" dirty="0">
                <a:latin typeface="Eurostile"/>
              </a:rPr>
              <a:t>?</a:t>
            </a:r>
            <a:endParaRPr dirty="0"/>
          </a:p>
        </p:txBody>
      </p:sp>
      <p:sp>
        <p:nvSpPr>
          <p:cNvPr id="9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grpSp>
        <p:nvGrpSpPr>
          <p:cNvPr id="10" name="Group 2"/>
          <p:cNvGrpSpPr/>
          <p:nvPr/>
        </p:nvGrpSpPr>
        <p:grpSpPr bwMode="auto">
          <a:xfrm>
            <a:off x="10569572" y="5639238"/>
            <a:ext cx="855907" cy="821354"/>
            <a:chOff x="10569572" y="5639238"/>
            <a:chExt cx="855907" cy="821354"/>
          </a:xfrm>
        </p:grpSpPr>
        <p:sp>
          <p:nvSpPr>
            <p:cNvPr id="11" name="Ellipse 4"/>
            <p:cNvSpPr/>
            <p:nvPr/>
          </p:nvSpPr>
          <p:spPr bwMode="auto">
            <a:xfrm>
              <a:off x="10569572" y="5639238"/>
              <a:ext cx="830573" cy="821354"/>
            </a:xfrm>
            <a:prstGeom prst="ellipse">
              <a:avLst/>
            </a:prstGeom>
            <a:solidFill>
              <a:srgbClr val="AE28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fr-FR"/>
            </a:p>
          </p:txBody>
        </p:sp>
        <p:sp>
          <p:nvSpPr>
            <p:cNvPr id="12" name="ZoneTexte 6"/>
            <p:cNvSpPr>
              <a:spLocks/>
            </p:cNvSpPr>
            <p:nvPr/>
          </p:nvSpPr>
          <p:spPr bwMode="auto">
            <a:xfrm>
              <a:off x="10729434" y="5865249"/>
              <a:ext cx="6960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fr-CA" b="1">
                  <a:solidFill>
                    <a:schemeClr val="bg1"/>
                  </a:solidFill>
                  <a:latin typeface="Eurostile"/>
                </a:rPr>
                <a:t>12</a:t>
              </a:r>
              <a:endParaRPr b="1">
                <a:solidFill>
                  <a:schemeClr val="bg1"/>
                </a:solidFill>
                <a:latin typeface="Eurostile"/>
              </a:endParaRPr>
            </a:p>
          </p:txBody>
        </p:sp>
      </p:grpSp>
      <p:sp>
        <p:nvSpPr>
          <p:cNvPr id="13" name="Ellipse 5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14747" y="5865249"/>
            <a:ext cx="83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725318" y="257552"/>
            <a:ext cx="107678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Exemples</a:t>
            </a:r>
            <a:endParaRPr dirty="0"/>
          </a:p>
        </p:txBody>
      </p:sp>
      <p:sp>
        <p:nvSpPr>
          <p:cNvPr id="15" name="ZoneTexte 4"/>
          <p:cNvSpPr>
            <a:spLocks/>
          </p:cNvSpPr>
          <p:nvPr/>
        </p:nvSpPr>
        <p:spPr bwMode="auto">
          <a:xfrm>
            <a:off x="1575476" y="5009387"/>
            <a:ext cx="3986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Calendrier des tâches</a:t>
            </a:r>
            <a:endParaRPr dirty="0"/>
          </a:p>
        </p:txBody>
      </p:sp>
      <p:sp>
        <p:nvSpPr>
          <p:cNvPr id="16" name="ZoneTexte 9"/>
          <p:cNvSpPr>
            <a:spLocks/>
          </p:cNvSpPr>
          <p:nvPr/>
        </p:nvSpPr>
        <p:spPr bwMode="auto">
          <a:xfrm>
            <a:off x="6582586" y="5009386"/>
            <a:ext cx="39869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Discussions avec ta mère</a:t>
            </a:r>
            <a:endParaRPr dirty="0"/>
          </a:p>
        </p:txBody>
      </p:sp>
      <p:pic>
        <p:nvPicPr>
          <p:cNvPr id="3" name="Image 2" descr="Calendar">
            <a:extLst>
              <a:ext uri="{FF2B5EF4-FFF2-40B4-BE49-F238E27FC236}">
                <a16:creationId xmlns:a16="http://schemas.microsoft.com/office/drawing/2014/main" id="{CDD11D28-B0F4-52CF-7A63-410DC374E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275" y="2128132"/>
            <a:ext cx="4140416" cy="2757581"/>
          </a:xfrm>
          <a:prstGeom prst="rect">
            <a:avLst/>
          </a:prstGeom>
        </p:spPr>
      </p:pic>
      <p:pic>
        <p:nvPicPr>
          <p:cNvPr id="18" name="Image 17" descr="Two blank speech balloons">
            <a:extLst>
              <a:ext uri="{FF2B5EF4-FFF2-40B4-BE49-F238E27FC236}">
                <a16:creationId xmlns:a16="http://schemas.microsoft.com/office/drawing/2014/main" id="{B3F276D1-37E5-A673-36C3-27C1869D8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703" y="2151812"/>
            <a:ext cx="4278878" cy="267429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ZoneTexte 11"/>
          <p:cNvSpPr>
            <a:spLocks/>
          </p:cNvSpPr>
          <p:nvPr/>
        </p:nvSpPr>
        <p:spPr bwMode="auto">
          <a:xfrm>
            <a:off x="10797166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sp>
        <p:nvSpPr>
          <p:cNvPr id="5" name="ZoneTexte 2"/>
          <p:cNvSpPr>
            <a:spLocks/>
          </p:cNvSpPr>
          <p:nvPr/>
        </p:nvSpPr>
        <p:spPr bwMode="auto">
          <a:xfrm>
            <a:off x="850059" y="207717"/>
            <a:ext cx="10643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Les scénarios</a:t>
            </a:r>
            <a:endParaRPr dirty="0"/>
          </a:p>
        </p:txBody>
      </p:sp>
      <p:sp>
        <p:nvSpPr>
          <p:cNvPr id="6" name="ZoneTexte 9"/>
          <p:cNvSpPr>
            <a:spLocks/>
          </p:cNvSpPr>
          <p:nvPr/>
        </p:nvSpPr>
        <p:spPr bwMode="auto">
          <a:xfrm>
            <a:off x="501858" y="1411410"/>
            <a:ext cx="11188284" cy="5029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AutoNum type="arabicPeriod"/>
              <a:defRPr/>
            </a:pPr>
            <a:r>
              <a:rPr lang="fr-CA" sz="2800" dirty="0">
                <a:latin typeface="Eurostile"/>
              </a:rPr>
              <a:t>Thomas est un nouvel élève à l’école. </a:t>
            </a:r>
            <a:br>
              <a:rPr lang="fr-CA" sz="2800" dirty="0">
                <a:latin typeface="Eurostile"/>
              </a:rPr>
            </a:br>
            <a:r>
              <a:rPr lang="fr-CA" sz="2800" dirty="0">
                <a:latin typeface="Eurostile"/>
              </a:rPr>
              <a:t>Un jour, il se dispute avec son meilleur ami.  </a:t>
            </a:r>
            <a:endParaRPr dirty="0"/>
          </a:p>
          <a:p>
            <a:pPr algn="ctr">
              <a:defRPr/>
            </a:pPr>
            <a:r>
              <a:rPr lang="fr-CA" sz="2800" dirty="0">
                <a:latin typeface="Eurostile"/>
              </a:rPr>
              <a:t> </a:t>
            </a:r>
          </a:p>
          <a:p>
            <a:pPr algn="ctr">
              <a:defRPr/>
            </a:pPr>
            <a:r>
              <a:rPr lang="fr-CA" sz="2800" dirty="0">
                <a:latin typeface="Eurostile"/>
              </a:rPr>
              <a:t>2. Ton enseignante distribue un examen. </a:t>
            </a:r>
            <a:br>
              <a:rPr lang="fr-CA" sz="2800" dirty="0">
                <a:latin typeface="Eurostile"/>
              </a:rPr>
            </a:br>
            <a:r>
              <a:rPr lang="fr-CA" sz="2800" dirty="0">
                <a:latin typeface="Eurostile"/>
              </a:rPr>
              <a:t>Tu as oublié que c’était aujourd’hui et tu n’as pas étudié.</a:t>
            </a:r>
            <a:endParaRPr dirty="0"/>
          </a:p>
          <a:p>
            <a:pPr algn="ctr">
              <a:defRPr/>
            </a:pPr>
            <a:endParaRPr lang="fr-CA" sz="2800" dirty="0">
              <a:latin typeface="Eurostile"/>
            </a:endParaRPr>
          </a:p>
          <a:p>
            <a:pPr algn="ctr">
              <a:defRPr/>
            </a:pPr>
            <a:r>
              <a:rPr lang="fr-CA" sz="2800" dirty="0">
                <a:latin typeface="Eurostile"/>
              </a:rPr>
              <a:t>3. C’est ta première journée dans une nouvelle école. </a:t>
            </a:r>
            <a:br>
              <a:rPr lang="fr-CA" sz="2800" dirty="0">
                <a:latin typeface="Eurostile"/>
              </a:rPr>
            </a:br>
            <a:r>
              <a:rPr lang="fr-CA" sz="2800" dirty="0">
                <a:latin typeface="Eurostile"/>
              </a:rPr>
              <a:t>Tu ne connais personne à cette école. </a:t>
            </a:r>
            <a:endParaRPr dirty="0"/>
          </a:p>
          <a:p>
            <a:pPr algn="ctr">
              <a:defRPr/>
            </a:pPr>
            <a:endParaRPr lang="fr-CA" sz="2800" dirty="0">
              <a:latin typeface="Eurostile"/>
            </a:endParaRPr>
          </a:p>
          <a:p>
            <a:pPr algn="ctr">
              <a:defRPr/>
            </a:pPr>
            <a:r>
              <a:rPr lang="fr-CA" sz="2800" dirty="0">
                <a:latin typeface="Eurostile"/>
              </a:rPr>
              <a:t>4. Tu as un échec pour ton cours de maths. </a:t>
            </a:r>
          </a:p>
          <a:p>
            <a:pPr algn="ctr">
              <a:defRPr/>
            </a:pPr>
            <a:endParaRPr lang="fr-FR" sz="4400" b="1" dirty="0">
              <a:latin typeface="Eurostile"/>
            </a:endParaRPr>
          </a:p>
        </p:txBody>
      </p:sp>
      <p:sp>
        <p:nvSpPr>
          <p:cNvPr id="7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44024" y="586524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20770" y="5874415"/>
            <a:ext cx="680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1035116" y="1952062"/>
            <a:ext cx="107678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u="sng" dirty="0">
                <a:latin typeface="Eurostile"/>
              </a:rPr>
              <a:t>ÉTAPE 3 : </a:t>
            </a:r>
            <a:endParaRPr sz="5400" u="sng" dirty="0"/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PRÉVOIS DES PLANS </a:t>
            </a:r>
            <a:endParaRPr sz="5400" dirty="0"/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B,C,D,…. !</a:t>
            </a:r>
            <a:endParaRPr sz="5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13878" y="5882182"/>
            <a:ext cx="98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15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822434" y="2023405"/>
            <a:ext cx="10767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Pourquoi faire des plans aide à diminuer le stress selon toi?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860566" y="349530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retenir </a:t>
            </a:r>
            <a:endParaRPr b="1" dirty="0"/>
          </a:p>
        </p:txBody>
      </p:sp>
      <p:sp>
        <p:nvSpPr>
          <p:cNvPr id="6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>
            <a:spLocks/>
          </p:cNvSpPr>
          <p:nvPr/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16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>
            <a:spLocks/>
          </p:cNvSpPr>
          <p:nvPr/>
        </p:nvSpPr>
        <p:spPr bwMode="auto">
          <a:xfrm>
            <a:off x="1033854" y="265021"/>
            <a:ext cx="10124291" cy="3163980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dirty="0">
                <a:latin typeface="Eurostile"/>
              </a:rPr>
              <a:t>Ton cerveau a besoin de portes de sortie!</a:t>
            </a:r>
            <a:endParaRPr sz="4800" dirty="0"/>
          </a:p>
        </p:txBody>
      </p:sp>
      <p:pic>
        <p:nvPicPr>
          <p:cNvPr id="4100" name="Picture 4" descr="YARN | Okay, you know what? Plan B. Always a plan B. | Pacific Rim Uprising  (2018) | Video clips by quotes | 4ce5eede | 紗">
            <a:extLst>
              <a:ext uri="{FF2B5EF4-FFF2-40B4-BE49-F238E27FC236}">
                <a16:creationId xmlns:a16="http://schemas.microsoft.com/office/drawing/2014/main" id="{4D63EE27-1A55-C3C5-5AE1-AE94144DB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507" y="3779749"/>
            <a:ext cx="5984623" cy="246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573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 bwMode="auto">
          <a:xfrm>
            <a:off x="14984" y="1590838"/>
            <a:ext cx="12192000" cy="83932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>
                <a:latin typeface="Eurostile"/>
              </a:rPr>
              <a:t>ON JASE </a:t>
            </a:r>
            <a:endParaRPr/>
          </a:p>
        </p:txBody>
      </p:sp>
      <p:sp>
        <p:nvSpPr>
          <p:cNvPr id="7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9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1" name="ZoneTexte 11"/>
          <p:cNvSpPr>
            <a:spLocks/>
          </p:cNvSpPr>
          <p:nvPr/>
        </p:nvSpPr>
        <p:spPr bwMode="auto">
          <a:xfrm>
            <a:off x="1081168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2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3" name="ZoneTexte 2"/>
          <p:cNvSpPr>
            <a:spLocks/>
          </p:cNvSpPr>
          <p:nvPr/>
        </p:nvSpPr>
        <p:spPr bwMode="auto">
          <a:xfrm>
            <a:off x="14984" y="2519860"/>
            <a:ext cx="1219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En général, comment fais-tu pour </a:t>
            </a:r>
            <a:r>
              <a:rPr lang="fr-CA" sz="4000" dirty="0">
                <a:latin typeface="Eurostile"/>
              </a:rPr>
              <a:t>te débarrasser</a:t>
            </a:r>
            <a:br>
              <a:rPr lang="fr-CA" sz="4000" dirty="0">
                <a:latin typeface="Eurostile"/>
              </a:rPr>
            </a:br>
            <a:r>
              <a:rPr lang="fr-FR" sz="4000" dirty="0">
                <a:latin typeface="Eurostile"/>
              </a:rPr>
              <a:t> de ton énergie quand tu es</a:t>
            </a:r>
            <a:endParaRPr dirty="0"/>
          </a:p>
          <a:p>
            <a:pPr algn="ctr">
              <a:defRPr/>
            </a:pPr>
            <a:r>
              <a:rPr lang="fr-FR" sz="4000" dirty="0" err="1">
                <a:latin typeface="Eurostile"/>
              </a:rPr>
              <a:t>stressé.e</a:t>
            </a:r>
            <a:r>
              <a:rPr lang="fr-FR" sz="4000" dirty="0">
                <a:latin typeface="Eurostile"/>
              </a:rPr>
              <a:t> ?</a:t>
            </a:r>
            <a:endParaRPr dirty="0"/>
          </a:p>
        </p:txBody>
      </p:sp>
      <p:sp>
        <p:nvSpPr>
          <p:cNvPr id="14" name="Bulle rectangulaire 12"/>
          <p:cNvSpPr/>
          <p:nvPr/>
        </p:nvSpPr>
        <p:spPr bwMode="auto">
          <a:xfrm>
            <a:off x="588972" y="5167677"/>
            <a:ext cx="7647812" cy="1015036"/>
          </a:xfrm>
          <a:prstGeom prst="wedgeRectCallout">
            <a:avLst>
              <a:gd name="adj1" fmla="val -36393"/>
              <a:gd name="adj2" fmla="val 95121"/>
            </a:avLst>
          </a:prstGeom>
          <a:solidFill>
            <a:schemeClr val="bg1"/>
          </a:solidFill>
          <a:ln w="984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2800" b="1">
                <a:solidFill>
                  <a:schemeClr val="tx1"/>
                </a:solidFill>
                <a:latin typeface="Eurostile"/>
              </a:rPr>
              <a:t>Pssst! Retourne dans ton journal de bord et pense aux stresseurs que tu as écris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33371" y="5865249"/>
            <a:ext cx="1129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17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822434" y="2094359"/>
            <a:ext cx="1076789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Faisons un exemple ensemble. </a:t>
            </a:r>
            <a:endParaRPr dirty="0"/>
          </a:p>
          <a:p>
            <a:pPr algn="ctr">
              <a:defRPr/>
            </a:pPr>
            <a:r>
              <a:rPr lang="fr-FR" sz="4000" dirty="0">
                <a:latin typeface="Eurostile"/>
              </a:rPr>
              <a:t>Tu es en situation d’échec en mathématiques. </a:t>
            </a:r>
            <a:endParaRPr dirty="0"/>
          </a:p>
          <a:p>
            <a:pPr algn="ctr">
              <a:defRPr/>
            </a:pPr>
            <a:r>
              <a:rPr lang="fr-FR" sz="4000" dirty="0">
                <a:latin typeface="Eurostile"/>
              </a:rPr>
              <a:t>Quelles sont tes stratégies/plans ?</a:t>
            </a:r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18210" y="5865249"/>
            <a:ext cx="9846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18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0" y="628735"/>
            <a:ext cx="1219200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Plan A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Travailler à la bibliothèque sur </a:t>
            </a:r>
            <a:endParaRPr sz="4000"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l’heure du dîner</a:t>
            </a:r>
            <a:endParaRPr sz="4000" dirty="0"/>
          </a:p>
        </p:txBody>
      </p:sp>
      <p:sp>
        <p:nvSpPr>
          <p:cNvPr id="13" name="ZoneTexte 9"/>
          <p:cNvSpPr>
            <a:spLocks/>
          </p:cNvSpPr>
          <p:nvPr/>
        </p:nvSpPr>
        <p:spPr bwMode="auto">
          <a:xfrm>
            <a:off x="791855" y="4254381"/>
            <a:ext cx="7331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solidFill>
                  <a:srgbClr val="C00000"/>
                </a:solidFill>
                <a:latin typeface="Eurostile"/>
              </a:rPr>
              <a:t>Oh non… tes </a:t>
            </a:r>
            <a:r>
              <a:rPr lang="fr-FR" sz="4000" b="1" dirty="0" err="1">
                <a:solidFill>
                  <a:srgbClr val="C00000"/>
                </a:solidFill>
                <a:latin typeface="Eurostile"/>
              </a:rPr>
              <a:t>ami.e.s</a:t>
            </a:r>
            <a:r>
              <a:rPr lang="fr-FR" sz="4000" b="1" dirty="0">
                <a:solidFill>
                  <a:srgbClr val="C00000"/>
                </a:solidFill>
                <a:latin typeface="Eurostile"/>
              </a:rPr>
              <a:t> te dérangent…</a:t>
            </a:r>
            <a:endParaRPr dirty="0"/>
          </a:p>
          <a:p>
            <a:pPr algn="ctr">
              <a:defRPr/>
            </a:pPr>
            <a:r>
              <a:rPr lang="fr-FR" sz="4000" b="1" dirty="0">
                <a:solidFill>
                  <a:srgbClr val="C00000"/>
                </a:solidFill>
                <a:latin typeface="Eurostile"/>
              </a:rPr>
              <a:t>ça ne marche pas !</a:t>
            </a:r>
            <a:endParaRPr lang="fr-FR" sz="3200" b="1" dirty="0">
              <a:solidFill>
                <a:srgbClr val="C00000"/>
              </a:solidFill>
              <a:latin typeface="Eurostile"/>
            </a:endParaRPr>
          </a:p>
        </p:txBody>
      </p:sp>
      <p:pic>
        <p:nvPicPr>
          <p:cNvPr id="2050" name="Picture 2" descr="Abort Mission - Imgflip">
            <a:extLst>
              <a:ext uri="{FF2B5EF4-FFF2-40B4-BE49-F238E27FC236}">
                <a16:creationId xmlns:a16="http://schemas.microsoft.com/office/drawing/2014/main" id="{8137C904-2347-B68F-6D7E-E453EE563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412" y="3116413"/>
            <a:ext cx="2522825" cy="252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19081" y="5865249"/>
            <a:ext cx="830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19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2171563" y="548680"/>
            <a:ext cx="7848873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Plan B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Demander de l’aide à ta professeure de mathématiques</a:t>
            </a:r>
            <a:endParaRPr sz="4000" dirty="0"/>
          </a:p>
        </p:txBody>
      </p:sp>
      <p:sp>
        <p:nvSpPr>
          <p:cNvPr id="13" name="ZoneTexte 9"/>
          <p:cNvSpPr>
            <a:spLocks/>
          </p:cNvSpPr>
          <p:nvPr/>
        </p:nvSpPr>
        <p:spPr bwMode="auto">
          <a:xfrm>
            <a:off x="588972" y="3799430"/>
            <a:ext cx="73310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>
                <a:solidFill>
                  <a:srgbClr val="C00000"/>
                </a:solidFill>
                <a:latin typeface="Eurostile"/>
              </a:rPr>
              <a:t>Oh non… </a:t>
            </a:r>
            <a:endParaRPr/>
          </a:p>
          <a:p>
            <a:pPr algn="ctr">
              <a:defRPr/>
            </a:pPr>
            <a:r>
              <a:rPr lang="fr-FR" sz="4000" b="1">
                <a:solidFill>
                  <a:srgbClr val="C00000"/>
                </a:solidFill>
                <a:latin typeface="Eurostile"/>
              </a:rPr>
              <a:t>ses disponibilités ne concordent pas avec les tiennes…</a:t>
            </a:r>
            <a:endParaRPr lang="fr-FR" sz="3200" b="1">
              <a:solidFill>
                <a:srgbClr val="C00000"/>
              </a:solidFill>
              <a:latin typeface="Eurostile"/>
            </a:endParaRPr>
          </a:p>
        </p:txBody>
      </p:sp>
      <p:pic>
        <p:nvPicPr>
          <p:cNvPr id="1026" name="Picture 2" descr="Abort Mission - Imgflip">
            <a:extLst>
              <a:ext uri="{FF2B5EF4-FFF2-40B4-BE49-F238E27FC236}">
                <a16:creationId xmlns:a16="http://schemas.microsoft.com/office/drawing/2014/main" id="{1C6A7BE8-A3A2-F461-FA2A-9FB47E35D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665" y="3544147"/>
            <a:ext cx="2095091" cy="209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48357" y="5865249"/>
            <a:ext cx="635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20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1891302" y="474981"/>
            <a:ext cx="917629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Plan C</a:t>
            </a:r>
            <a:endParaRPr dirty="0"/>
          </a:p>
          <a:p>
            <a:pPr algn="ctr">
              <a:defRPr/>
            </a:pPr>
            <a:r>
              <a:rPr lang="fr-FR" sz="4000" b="1" dirty="0">
                <a:latin typeface="Eurostile"/>
              </a:rPr>
              <a:t>Demander de l’aide à un ami ou une amie qui excelle dans cette matière</a:t>
            </a:r>
            <a:endParaRPr sz="4000" dirty="0"/>
          </a:p>
        </p:txBody>
      </p:sp>
      <p:sp>
        <p:nvSpPr>
          <p:cNvPr id="13" name="ZoneTexte 9"/>
          <p:cNvSpPr>
            <a:spLocks/>
          </p:cNvSpPr>
          <p:nvPr/>
        </p:nvSpPr>
        <p:spPr bwMode="auto">
          <a:xfrm>
            <a:off x="1505928" y="4075528"/>
            <a:ext cx="3608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solidFill>
                  <a:srgbClr val="175A29"/>
                </a:solidFill>
                <a:latin typeface="Eurostile"/>
              </a:rPr>
              <a:t>Ça marche !!!</a:t>
            </a:r>
            <a:endParaRPr lang="fr-FR" sz="3200" b="1" dirty="0">
              <a:solidFill>
                <a:srgbClr val="175A29"/>
              </a:solidFill>
              <a:latin typeface="Eurostile"/>
            </a:endParaRPr>
          </a:p>
        </p:txBody>
      </p:sp>
      <p:pic>
        <p:nvPicPr>
          <p:cNvPr id="14" name="Picture 2" descr="ha ha ha ha ha my plan is working - Happy Squirrel | Make a Meme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215027" y="2947121"/>
            <a:ext cx="2588821" cy="33225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744024" y="5865249"/>
            <a:ext cx="61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21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1158988" y="452638"/>
            <a:ext cx="10643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Activité : SPIN ET RE-SPIN</a:t>
            </a:r>
            <a:endParaRPr dirty="0"/>
          </a:p>
        </p:txBody>
      </p:sp>
      <p:sp>
        <p:nvSpPr>
          <p:cNvPr id="13" name="ZoneTexte 9"/>
          <p:cNvSpPr>
            <a:spLocks/>
          </p:cNvSpPr>
          <p:nvPr/>
        </p:nvSpPr>
        <p:spPr bwMode="auto">
          <a:xfrm>
            <a:off x="1606350" y="1694311"/>
            <a:ext cx="9291309" cy="3139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dirty="0">
                <a:latin typeface="Eurostile"/>
              </a:rPr>
              <a:t>Pour les scénarios suivants…</a:t>
            </a:r>
            <a:endParaRPr dirty="0"/>
          </a:p>
          <a:p>
            <a:pPr algn="ctr">
              <a:defRPr/>
            </a:pPr>
            <a:endParaRPr lang="fr-FR" sz="4000" dirty="0">
              <a:latin typeface="Eurostile"/>
            </a:endParaRPr>
          </a:p>
          <a:p>
            <a:pPr marL="742950" indent="-742950" algn="ctr">
              <a:buAutoNum type="arabicPeriod"/>
              <a:defRPr/>
            </a:pPr>
            <a:r>
              <a:rPr lang="fr-FR" sz="4000" b="1" dirty="0">
                <a:latin typeface="Eurostile"/>
              </a:rPr>
              <a:t>Déconstruis le stress - </a:t>
            </a:r>
            <a:r>
              <a:rPr lang="fr-FR" sz="40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40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40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4000" b="1" dirty="0">
                <a:solidFill>
                  <a:schemeClr val="accent2"/>
                </a:solidFill>
                <a:latin typeface="Eurostile"/>
              </a:rPr>
              <a:t>N</a:t>
            </a:r>
            <a:endParaRPr lang="fr-FR" sz="4000" b="1" dirty="0">
              <a:latin typeface="Eurostile"/>
            </a:endParaRPr>
          </a:p>
          <a:p>
            <a:pPr marL="514350" indent="-514350" algn="ctr">
              <a:buAutoNum type="arabicPeriod"/>
              <a:defRPr/>
            </a:pPr>
            <a:r>
              <a:rPr lang="fr-FR" sz="4000" b="1" dirty="0">
                <a:latin typeface="Eurostile"/>
              </a:rPr>
              <a:t>Reconstruis le stress – RE-</a:t>
            </a:r>
            <a:r>
              <a:rPr lang="fr-FR" sz="40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40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40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4000" b="1" dirty="0">
                <a:solidFill>
                  <a:schemeClr val="accent2"/>
                </a:solidFill>
                <a:latin typeface="Eurostile"/>
              </a:rPr>
              <a:t>N</a:t>
            </a:r>
            <a:endParaRPr lang="fr-FR" sz="4000" b="1" dirty="0">
              <a:latin typeface="Eurostile"/>
            </a:endParaRPr>
          </a:p>
          <a:p>
            <a:pPr marL="514350" indent="-514350" algn="ctr">
              <a:buAutoNum type="arabicPeriod"/>
              <a:defRPr/>
            </a:pPr>
            <a:r>
              <a:rPr lang="fr-FR" sz="4000" b="1" dirty="0">
                <a:latin typeface="Eurostile"/>
              </a:rPr>
              <a:t>Trouve des plans B,C,D…</a:t>
            </a: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4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5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9"/>
          <p:cNvSpPr>
            <a:spLocks/>
          </p:cNvSpPr>
          <p:nvPr/>
        </p:nvSpPr>
        <p:spPr bwMode="auto">
          <a:xfrm>
            <a:off x="10753808" y="5865249"/>
            <a:ext cx="701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11"/>
          <p:cNvSpPr>
            <a:spLocks/>
          </p:cNvSpPr>
          <p:nvPr/>
        </p:nvSpPr>
        <p:spPr bwMode="auto">
          <a:xfrm>
            <a:off x="1343472" y="522422"/>
            <a:ext cx="101118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Pour la semaine prochaine: </a:t>
            </a:r>
            <a:endParaRPr dirty="0"/>
          </a:p>
        </p:txBody>
      </p:sp>
      <p:sp>
        <p:nvSpPr>
          <p:cNvPr id="13" name="ZoneTexte 13"/>
          <p:cNvSpPr>
            <a:spLocks/>
          </p:cNvSpPr>
          <p:nvPr/>
        </p:nvSpPr>
        <p:spPr bwMode="auto">
          <a:xfrm>
            <a:off x="1729004" y="2558270"/>
            <a:ext cx="11990451" cy="2560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solidFill>
                  <a:srgbClr val="92D050"/>
                </a:solidFill>
                <a:latin typeface="Eurostile"/>
              </a:rPr>
              <a:t>S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rgbClr val="7030A0"/>
                </a:solidFill>
                <a:latin typeface="Eurostile"/>
              </a:rPr>
              <a:t>P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r>
              <a:rPr lang="fr-FR" sz="5400" b="1" dirty="0">
                <a:latin typeface="Eurostile"/>
              </a:rPr>
              <a:t> et </a:t>
            </a:r>
            <a:endParaRPr dirty="0"/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RE - </a:t>
            </a:r>
            <a:r>
              <a:rPr lang="fr-FR" sz="5400" b="1" dirty="0">
                <a:solidFill>
                  <a:srgbClr val="92D050"/>
                </a:solidFill>
                <a:latin typeface="Eurostile"/>
              </a:rPr>
              <a:t>S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rgbClr val="7030A0"/>
                </a:solidFill>
                <a:latin typeface="Eurostile"/>
              </a:rPr>
              <a:t>P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latin typeface="Eurostile"/>
              </a:rPr>
              <a:t> 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r>
              <a:rPr lang="fr-FR" sz="5400" b="1" dirty="0">
                <a:latin typeface="Eurostile"/>
              </a:rPr>
              <a:t> </a:t>
            </a:r>
            <a:endParaRPr dirty="0"/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ton stress</a:t>
            </a:r>
            <a:endParaRPr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50197D3-C5F0-9B4C-569B-9B1E76F6EA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809256"/>
            <a:ext cx="3098800" cy="44069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3"/>
          <p:cNvSpPr>
            <a:spLocks/>
          </p:cNvSpPr>
          <p:nvPr/>
        </p:nvSpPr>
        <p:spPr bwMode="auto">
          <a:xfrm>
            <a:off x="10739576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/>
          <p:cNvSpPr>
            <a:spLocks/>
          </p:cNvSpPr>
          <p:nvPr/>
        </p:nvSpPr>
        <p:spPr bwMode="auto">
          <a:xfrm>
            <a:off x="1033854" y="3074601"/>
            <a:ext cx="10124291" cy="10758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endParaRPr lang="fr-FR" sz="5900" b="1">
              <a:latin typeface="Eurostile"/>
            </a:endParaRPr>
          </a:p>
        </p:txBody>
      </p:sp>
      <p:sp>
        <p:nvSpPr>
          <p:cNvPr id="13" name="Titre 1"/>
          <p:cNvSpPr>
            <a:spLocks noGrp="1"/>
          </p:cNvSpPr>
          <p:nvPr>
            <p:ph type="title"/>
          </p:nvPr>
        </p:nvSpPr>
        <p:spPr bwMode="auto">
          <a:xfrm>
            <a:off x="0" y="1191873"/>
            <a:ext cx="12192000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bientôt pour </a:t>
            </a:r>
            <a:br>
              <a:rPr lang="fr-FR" sz="5400" b="1" dirty="0">
                <a:latin typeface="Eurostile"/>
              </a:rPr>
            </a:br>
            <a:r>
              <a:rPr lang="fr-FR" sz="5400" b="1" dirty="0">
                <a:latin typeface="Eurostile"/>
              </a:rPr>
              <a:t>l’Atelier 5! </a:t>
            </a:r>
            <a:endParaRPr dirty="0"/>
          </a:p>
        </p:txBody>
      </p:sp>
      <p:pic>
        <p:nvPicPr>
          <p:cNvPr id="3074" name="Picture 2" descr="Bye GIFs | Tenor">
            <a:extLst>
              <a:ext uri="{FF2B5EF4-FFF2-40B4-BE49-F238E27FC236}">
                <a16:creationId xmlns:a16="http://schemas.microsoft.com/office/drawing/2014/main" id="{3D3E1372-24D8-C480-78F1-032E07831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52" y="2376725"/>
            <a:ext cx="2338094" cy="385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9A071B00-7391-E791-DF0F-244B30C4AEA1}"/>
              </a:ext>
            </a:extLst>
          </p:cNvPr>
          <p:cNvSpPr/>
          <p:nvPr/>
        </p:nvSpPr>
        <p:spPr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1156E4D0-2D53-2069-AF96-B94270E7A1CB}"/>
              </a:ext>
            </a:extLst>
          </p:cNvPr>
          <p:cNvSpPr/>
          <p:nvPr/>
        </p:nvSpPr>
        <p:spPr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EEC43C3-B497-AD24-DE37-40BF68B16F36}"/>
              </a:ext>
            </a:extLst>
          </p:cNvPr>
          <p:cNvCxnSpPr/>
          <p:nvPr/>
        </p:nvCxnSpPr>
        <p:spPr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5FF00F02-41D7-81AE-3FCC-4051B5C7DD0E}"/>
              </a:ext>
            </a:extLst>
          </p:cNvPr>
          <p:cNvSpPr/>
          <p:nvPr/>
        </p:nvSpPr>
        <p:spPr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491B8515-3A67-1773-4583-212B68B65D95}"/>
              </a:ext>
            </a:extLst>
          </p:cNvPr>
          <p:cNvSpPr/>
          <p:nvPr/>
        </p:nvSpPr>
        <p:spPr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1E2F8AB-2F4F-D4E7-F137-F747848D337F}"/>
              </a:ext>
            </a:extLst>
          </p:cNvPr>
          <p:cNvSpPr/>
          <p:nvPr/>
        </p:nvSpPr>
        <p:spPr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CE8B302-CA70-7D56-BC84-285C0EA5AD9A}"/>
              </a:ext>
            </a:extLst>
          </p:cNvPr>
          <p:cNvSpPr txBox="1"/>
          <p:nvPr/>
        </p:nvSpPr>
        <p:spPr>
          <a:xfrm>
            <a:off x="10763282" y="585508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Eurostile" panose="020B0504020202050204" pitchFamily="34" charset="77"/>
              </a:rPr>
              <a:t>25</a:t>
            </a:r>
            <a:endParaRPr b="1" dirty="0">
              <a:solidFill>
                <a:schemeClr val="bg1"/>
              </a:solidFill>
              <a:latin typeface="Eurostile" panose="020B0504020202050204" pitchFamily="34" charset="77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F4E3572-749A-0605-7931-4995A1049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FCEE896E-EE96-76CA-E256-2A8CD04560E8}"/>
              </a:ext>
            </a:extLst>
          </p:cNvPr>
          <p:cNvSpPr txBox="1">
            <a:spLocks/>
          </p:cNvSpPr>
          <p:nvPr/>
        </p:nvSpPr>
        <p:spPr>
          <a:xfrm>
            <a:off x="1033854" y="3074601"/>
            <a:ext cx="10124292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fr-FR" b="1" dirty="0">
              <a:latin typeface="Eurostile" panose="020B0504020202050204" pitchFamily="34" charset="77"/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3BA5A398-1374-6089-5C56-776F42294E7A}"/>
              </a:ext>
            </a:extLst>
          </p:cNvPr>
          <p:cNvSpPr txBox="1">
            <a:spLocks/>
          </p:cNvSpPr>
          <p:nvPr/>
        </p:nvSpPr>
        <p:spPr>
          <a:xfrm>
            <a:off x="1033854" y="1895970"/>
            <a:ext cx="10834706" cy="10758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3200" b="1" dirty="0">
                <a:latin typeface="Eurostile" panose="020B0504020202050204" pitchFamily="34" charset="77"/>
              </a:rPr>
              <a:t>Toutes les images animées utilisées dans cette présentation proviennent de GIPHY et les autres sont libres de droits.</a:t>
            </a:r>
          </a:p>
        </p:txBody>
      </p:sp>
      <p:pic>
        <p:nvPicPr>
          <p:cNvPr id="14" name="Picture 2" descr="GIPHY Studios GIFs On GIPHY Be Animated, 40% OFF">
            <a:extLst>
              <a:ext uri="{FF2B5EF4-FFF2-40B4-BE49-F238E27FC236}">
                <a16:creationId xmlns:a16="http://schemas.microsoft.com/office/drawing/2014/main" id="{1B407CD0-2532-5E59-6C05-C40302909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702" y="3083738"/>
            <a:ext cx="6424863" cy="197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D055E389-217E-01B0-31BA-C7D301BEA550}"/>
              </a:ext>
            </a:extLst>
          </p:cNvPr>
          <p:cNvSpPr txBox="1"/>
          <p:nvPr/>
        </p:nvSpPr>
        <p:spPr>
          <a:xfrm>
            <a:off x="4485364" y="5163235"/>
            <a:ext cx="75049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Eurostile" panose="020B0504020202050204" pitchFamily="34" charset="77"/>
                <a:hlinkClick r:id="rId4"/>
              </a:rPr>
              <a:t>https://giphy.com/</a:t>
            </a:r>
            <a:r>
              <a:rPr lang="fr-FR" sz="2800" b="1" dirty="0">
                <a:latin typeface="Eurostile" panose="020B0504020202050204" pitchFamily="34" charset="77"/>
              </a:rPr>
              <a:t> 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151609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80935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2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1389888" y="397408"/>
            <a:ext cx="9507701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Stratégies </a:t>
            </a:r>
            <a:r>
              <a:rPr lang="fr-FR" sz="5400" b="1" u="sng" dirty="0">
                <a:latin typeface="Eurostile"/>
              </a:rPr>
              <a:t>rapides</a:t>
            </a:r>
            <a:br>
              <a:rPr lang="fr-FR" sz="5400" b="1" u="sng" dirty="0">
                <a:latin typeface="Eurostile"/>
              </a:rPr>
            </a:br>
            <a:r>
              <a:rPr lang="fr-FR" sz="4000" b="1" dirty="0">
                <a:latin typeface="Eurostile"/>
              </a:rPr>
              <a:t>(rappel de l’Atelier 3)</a:t>
            </a:r>
            <a:endParaRPr lang="fr-FR" sz="4000" dirty="0">
              <a:latin typeface="Eurostile"/>
            </a:endParaRPr>
          </a:p>
        </p:txBody>
      </p:sp>
      <p:sp>
        <p:nvSpPr>
          <p:cNvPr id="13" name="ZoneTexte 4"/>
          <p:cNvSpPr>
            <a:spLocks/>
          </p:cNvSpPr>
          <p:nvPr/>
        </p:nvSpPr>
        <p:spPr bwMode="auto">
          <a:xfrm>
            <a:off x="958190" y="2572045"/>
            <a:ext cx="3807930" cy="1323439"/>
          </a:xfrm>
          <a:prstGeom prst="rect">
            <a:avLst/>
          </a:prstGeom>
          <a:solidFill>
            <a:schemeClr val="accent2">
              <a:alpha val="69838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>
                <a:latin typeface="Eurostile"/>
              </a:rPr>
              <a:t>Faire du bien </a:t>
            </a:r>
            <a:endParaRPr/>
          </a:p>
          <a:p>
            <a:pPr algn="ctr">
              <a:defRPr/>
            </a:pPr>
            <a:r>
              <a:rPr lang="fr-FR" sz="4000" b="1">
                <a:latin typeface="Eurostile"/>
              </a:rPr>
              <a:t>autour de toi </a:t>
            </a:r>
            <a:endParaRPr/>
          </a:p>
        </p:txBody>
      </p:sp>
      <p:sp>
        <p:nvSpPr>
          <p:cNvPr id="14" name="ZoneTexte 9"/>
          <p:cNvSpPr>
            <a:spLocks/>
          </p:cNvSpPr>
          <p:nvPr/>
        </p:nvSpPr>
        <p:spPr bwMode="auto">
          <a:xfrm>
            <a:off x="9120336" y="2592257"/>
            <a:ext cx="1350039" cy="707886"/>
          </a:xfrm>
          <a:prstGeom prst="rect">
            <a:avLst/>
          </a:prstGeom>
          <a:solidFill>
            <a:srgbClr val="00B6FA">
              <a:alpha val="69838"/>
            </a:srgb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Rire</a:t>
            </a:r>
            <a:endParaRPr dirty="0"/>
          </a:p>
        </p:txBody>
      </p:sp>
      <p:sp>
        <p:nvSpPr>
          <p:cNvPr id="15" name="ZoneTexte 12"/>
          <p:cNvSpPr>
            <a:spLocks/>
          </p:cNvSpPr>
          <p:nvPr/>
        </p:nvSpPr>
        <p:spPr bwMode="auto">
          <a:xfrm>
            <a:off x="3290901" y="5019199"/>
            <a:ext cx="2115910" cy="707886"/>
          </a:xfrm>
          <a:prstGeom prst="rect">
            <a:avLst/>
          </a:prstGeom>
          <a:solidFill>
            <a:schemeClr val="accent4">
              <a:alpha val="69838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Respirer</a:t>
            </a:r>
            <a:endParaRPr dirty="0"/>
          </a:p>
        </p:txBody>
      </p:sp>
      <p:sp>
        <p:nvSpPr>
          <p:cNvPr id="16" name="ZoneTexte 13"/>
          <p:cNvSpPr>
            <a:spLocks/>
          </p:cNvSpPr>
          <p:nvPr/>
        </p:nvSpPr>
        <p:spPr bwMode="auto">
          <a:xfrm>
            <a:off x="5879976" y="3429000"/>
            <a:ext cx="2052591" cy="707886"/>
          </a:xfrm>
          <a:prstGeom prst="rect">
            <a:avLst/>
          </a:prstGeom>
          <a:solidFill>
            <a:schemeClr val="accent6">
              <a:alpha val="69838"/>
            </a:scheme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>
                <a:latin typeface="Eurostile"/>
              </a:rPr>
              <a:t>Bouger</a:t>
            </a:r>
            <a:endParaRPr/>
          </a:p>
        </p:txBody>
      </p:sp>
      <p:sp>
        <p:nvSpPr>
          <p:cNvPr id="17" name="ZoneTexte 14"/>
          <p:cNvSpPr>
            <a:spLocks/>
          </p:cNvSpPr>
          <p:nvPr/>
        </p:nvSpPr>
        <p:spPr bwMode="auto">
          <a:xfrm>
            <a:off x="7493076" y="5285295"/>
            <a:ext cx="1987300" cy="707886"/>
          </a:xfrm>
          <a:prstGeom prst="rect">
            <a:avLst/>
          </a:prstGeom>
          <a:solidFill>
            <a:srgbClr val="7030A0">
              <a:alpha val="69838"/>
            </a:srgbClr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000" b="1" dirty="0">
                <a:latin typeface="Eurostile"/>
              </a:rPr>
              <a:t>Chanter</a:t>
            </a: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2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860566" y="349530"/>
            <a:ext cx="10124291" cy="107589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À retenir </a:t>
            </a:r>
            <a:endParaRPr b="1" dirty="0"/>
          </a:p>
        </p:txBody>
      </p:sp>
      <p:sp>
        <p:nvSpPr>
          <p:cNvPr id="6" name="Ellipse 4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12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ZoneTexte 13"/>
          <p:cNvSpPr>
            <a:spLocks/>
          </p:cNvSpPr>
          <p:nvPr/>
        </p:nvSpPr>
        <p:spPr bwMode="auto">
          <a:xfrm>
            <a:off x="10738724" y="5865249"/>
            <a:ext cx="515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 dirty="0">
                <a:solidFill>
                  <a:schemeClr val="bg1"/>
                </a:solidFill>
                <a:latin typeface="Eurostile"/>
              </a:rPr>
              <a:t>22</a:t>
            </a:r>
            <a:endParaRPr b="1" dirty="0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9" name="Image 1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0" name="Titre 1"/>
          <p:cNvSpPr>
            <a:spLocks/>
          </p:cNvSpPr>
          <p:nvPr/>
        </p:nvSpPr>
        <p:spPr bwMode="auto">
          <a:xfrm>
            <a:off x="1033854" y="265020"/>
            <a:ext cx="10124291" cy="3830103"/>
          </a:xfrm>
          <a:custGeom>
            <a:avLst/>
            <a:gdLst>
              <a:gd name="connsiteX0" fmla="*/ 0 w 10124292"/>
              <a:gd name="connsiteY0" fmla="*/ 0 h 3830103"/>
              <a:gd name="connsiteX1" fmla="*/ 10124292 w 10124292"/>
              <a:gd name="connsiteY1" fmla="*/ 0 h 3830103"/>
              <a:gd name="connsiteX2" fmla="*/ 10124292 w 10124292"/>
              <a:gd name="connsiteY2" fmla="*/ 3830103 h 3830103"/>
              <a:gd name="connsiteX3" fmla="*/ 0 w 10124292"/>
              <a:gd name="connsiteY3" fmla="*/ 3830103 h 3830103"/>
              <a:gd name="connsiteX4" fmla="*/ 0 w 10124292"/>
              <a:gd name="connsiteY4" fmla="*/ 0 h 3830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4292" h="3830103" fill="none" extrusionOk="0">
                <a:moveTo>
                  <a:pt x="0" y="0"/>
                </a:moveTo>
                <a:cubicBezTo>
                  <a:pt x="2713981" y="-49533"/>
                  <a:pt x="7282791" y="-14809"/>
                  <a:pt x="10124292" y="0"/>
                </a:cubicBezTo>
                <a:cubicBezTo>
                  <a:pt x="10211931" y="793269"/>
                  <a:pt x="10051613" y="2573131"/>
                  <a:pt x="10124292" y="3830103"/>
                </a:cubicBezTo>
                <a:cubicBezTo>
                  <a:pt x="5489036" y="3781872"/>
                  <a:pt x="2010383" y="3914558"/>
                  <a:pt x="0" y="3830103"/>
                </a:cubicBezTo>
                <a:cubicBezTo>
                  <a:pt x="-38581" y="2835541"/>
                  <a:pt x="63341" y="1667791"/>
                  <a:pt x="0" y="0"/>
                </a:cubicBezTo>
                <a:close/>
              </a:path>
              <a:path w="10124292" h="3830103" stroke="0" extrusionOk="0">
                <a:moveTo>
                  <a:pt x="0" y="0"/>
                </a:moveTo>
                <a:cubicBezTo>
                  <a:pt x="3990717" y="118645"/>
                  <a:pt x="5784336" y="116012"/>
                  <a:pt x="10124292" y="0"/>
                </a:cubicBezTo>
                <a:cubicBezTo>
                  <a:pt x="9991410" y="1503089"/>
                  <a:pt x="10209243" y="2342439"/>
                  <a:pt x="10124292" y="3830103"/>
                </a:cubicBezTo>
                <a:cubicBezTo>
                  <a:pt x="6431805" y="3964703"/>
                  <a:pt x="3765241" y="3672907"/>
                  <a:pt x="0" y="3830103"/>
                </a:cubicBezTo>
                <a:cubicBezTo>
                  <a:pt x="-20187" y="3287633"/>
                  <a:pt x="-152480" y="975763"/>
                  <a:pt x="0" y="0"/>
                </a:cubicBezTo>
                <a:close/>
              </a:path>
            </a:pathLst>
          </a:custGeom>
          <a:ln>
            <a:solidFill>
              <a:schemeClr val="dk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fr-FR" sz="4800" dirty="0">
                <a:latin typeface="Eurostile"/>
              </a:rPr>
              <a:t>C’est important de se construire un coffre à outils de stratégies pour contrôler son stress</a:t>
            </a:r>
            <a:endParaRPr sz="4800" dirty="0"/>
          </a:p>
        </p:txBody>
      </p:sp>
    </p:spTree>
    <p:extLst>
      <p:ext uri="{BB962C8B-B14F-4D97-AF65-F5344CB8AC3E}">
        <p14:creationId xmlns:p14="http://schemas.microsoft.com/office/powerpoint/2010/main" val="4763430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823872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3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3"/>
          <p:cNvSpPr>
            <a:spLocks/>
          </p:cNvSpPr>
          <p:nvPr/>
        </p:nvSpPr>
        <p:spPr bwMode="auto">
          <a:xfrm>
            <a:off x="1146048" y="1701012"/>
            <a:ext cx="10254097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4800" b="1" dirty="0">
                <a:latin typeface="Eurostile"/>
              </a:rPr>
              <a:t>Aujourd’hui, nous parlerons d’une</a:t>
            </a:r>
            <a:endParaRPr dirty="0"/>
          </a:p>
          <a:p>
            <a:pPr algn="ctr">
              <a:defRPr/>
            </a:pPr>
            <a:r>
              <a:rPr lang="fr-FR" sz="5400" b="1" dirty="0">
                <a:solidFill>
                  <a:srgbClr val="AE28B5"/>
                </a:solidFill>
                <a:latin typeface="Eurostile"/>
              </a:rPr>
              <a:t>stratégie à long terme </a:t>
            </a:r>
            <a:endParaRPr dirty="0"/>
          </a:p>
          <a:p>
            <a:pPr algn="ctr">
              <a:defRPr/>
            </a:pPr>
            <a:r>
              <a:rPr lang="fr-FR" sz="4800" b="1" dirty="0">
                <a:latin typeface="Eurostile"/>
              </a:rPr>
              <a:t>pour apprivoiser son stress</a:t>
            </a:r>
            <a:endParaRPr lang="fr-FR" sz="4800" dirty="0">
              <a:latin typeface="Eurostil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81168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4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3"/>
          <p:cNvSpPr>
            <a:spLocks/>
          </p:cNvSpPr>
          <p:nvPr/>
        </p:nvSpPr>
        <p:spPr bwMode="auto">
          <a:xfrm>
            <a:off x="1839105" y="806793"/>
            <a:ext cx="9317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dirty="0">
                <a:latin typeface="Eurostile"/>
              </a:rPr>
              <a:t>Cette stratégie se nomme</a:t>
            </a:r>
            <a:endParaRPr dirty="0"/>
          </a:p>
          <a:p>
            <a:pPr algn="ctr">
              <a:defRPr/>
            </a:pP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 </a:t>
            </a:r>
            <a:r>
              <a:rPr lang="fr-FR" sz="5400" b="1" dirty="0">
                <a:latin typeface="Eurostile"/>
              </a:rPr>
              <a:t>ET RE-</a:t>
            </a: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endParaRPr lang="fr-FR" sz="5400" b="1" dirty="0">
              <a:solidFill>
                <a:srgbClr val="AE28B5"/>
              </a:solidFill>
              <a:latin typeface="Eurostile"/>
            </a:endParaRPr>
          </a:p>
          <a:p>
            <a:pPr algn="ctr">
              <a:defRPr/>
            </a:pPr>
            <a:r>
              <a:rPr lang="fr-FR" sz="5400" b="1" dirty="0">
                <a:latin typeface="Eurostile"/>
              </a:rPr>
              <a:t>ton stress</a:t>
            </a:r>
            <a:endParaRPr lang="fr-FR" sz="5400" dirty="0">
              <a:latin typeface="Eurostile"/>
            </a:endParaRPr>
          </a:p>
        </p:txBody>
      </p:sp>
      <p:sp>
        <p:nvSpPr>
          <p:cNvPr id="14" name="Bulle rectangulaire à coins arrondis 2"/>
          <p:cNvSpPr/>
          <p:nvPr/>
        </p:nvSpPr>
        <p:spPr bwMode="auto">
          <a:xfrm>
            <a:off x="2095917" y="479969"/>
            <a:ext cx="8718640" cy="3399179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3" name="Graphique 2" descr="Man avec un remplissage uni">
            <a:extLst>
              <a:ext uri="{FF2B5EF4-FFF2-40B4-BE49-F238E27FC236}">
                <a16:creationId xmlns:a16="http://schemas.microsoft.com/office/drawing/2014/main" id="{97E08168-4A0F-D1FE-0529-833C5FD8D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9980"/>
          <a:stretch/>
        </p:blipFill>
        <p:spPr>
          <a:xfrm>
            <a:off x="201656" y="4161816"/>
            <a:ext cx="5390288" cy="26961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809358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7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781116" y="1193426"/>
            <a:ext cx="107678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b="1" u="sng" dirty="0">
                <a:latin typeface="Eurostile"/>
              </a:rPr>
              <a:t>ÉTAPE 1 : </a:t>
            </a:r>
            <a:endParaRPr sz="5400" u="sng" dirty="0"/>
          </a:p>
          <a:p>
            <a:pPr algn="ctr">
              <a:defRPr/>
            </a:pP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</a:t>
            </a:r>
            <a:r>
              <a:rPr lang="fr-FR" sz="5400" b="1" dirty="0">
                <a:latin typeface="Eurostile"/>
              </a:rPr>
              <a:t> TON STRESS</a:t>
            </a:r>
            <a:endParaRPr sz="5400" dirty="0"/>
          </a:p>
        </p:txBody>
      </p:sp>
      <p:pic>
        <p:nvPicPr>
          <p:cNvPr id="2" name="Graphique 12" descr="Squiggle avec un remplissage uni">
            <a:extLst>
              <a:ext uri="{FF2B5EF4-FFF2-40B4-BE49-F238E27FC236}">
                <a16:creationId xmlns:a16="http://schemas.microsoft.com/office/drawing/2014/main" id="{1ECB6658-AAAB-00AA-A3A4-70349428B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047449" y="3003836"/>
            <a:ext cx="2235226" cy="223522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5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6" name="Ellipse 1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7" name="Ellipse 6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8" name="Connecteur droit 8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Ellipse 10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11"/>
          <p:cNvSpPr>
            <a:spLocks/>
          </p:cNvSpPr>
          <p:nvPr/>
        </p:nvSpPr>
        <p:spPr bwMode="auto">
          <a:xfrm>
            <a:off x="10823872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5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ZoneTexte 2"/>
          <p:cNvSpPr>
            <a:spLocks/>
          </p:cNvSpPr>
          <p:nvPr/>
        </p:nvSpPr>
        <p:spPr bwMode="auto">
          <a:xfrm>
            <a:off x="2892651" y="1830286"/>
            <a:ext cx="72798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5400" dirty="0">
                <a:latin typeface="Eurostile"/>
              </a:rPr>
              <a:t>Qui se souvient de ce qu’est le</a:t>
            </a:r>
            <a:endParaRPr dirty="0"/>
          </a:p>
          <a:p>
            <a:pPr algn="ctr">
              <a:defRPr/>
            </a:pPr>
            <a:r>
              <a:rPr lang="fr-FR" sz="5400" b="1" dirty="0">
                <a:solidFill>
                  <a:schemeClr val="accent6"/>
                </a:solidFill>
                <a:latin typeface="Eurostile"/>
              </a:rPr>
              <a:t>S</a:t>
            </a:r>
            <a:r>
              <a:rPr lang="fr-FR" sz="5400" b="1" dirty="0">
                <a:solidFill>
                  <a:srgbClr val="AE28B5"/>
                </a:solidFill>
                <a:latin typeface="Eurostile"/>
              </a:rPr>
              <a:t>P</a:t>
            </a:r>
            <a:r>
              <a:rPr lang="fr-FR" sz="5400" b="1" dirty="0">
                <a:solidFill>
                  <a:srgbClr val="C00000"/>
                </a:solidFill>
                <a:latin typeface="Eurostile"/>
              </a:rPr>
              <a:t>I</a:t>
            </a:r>
            <a:r>
              <a:rPr lang="fr-FR" sz="5400" b="1" dirty="0">
                <a:solidFill>
                  <a:schemeClr val="accent2"/>
                </a:solidFill>
                <a:latin typeface="Eurostile"/>
              </a:rPr>
              <a:t>N </a:t>
            </a:r>
            <a:r>
              <a:rPr lang="fr-FR" sz="5400" dirty="0">
                <a:latin typeface="Eurostile"/>
              </a:rPr>
              <a:t>?</a:t>
            </a:r>
            <a:endParaRPr dirty="0"/>
          </a:p>
        </p:txBody>
      </p:sp>
      <p:sp>
        <p:nvSpPr>
          <p:cNvPr id="13" name="Bulle ronde 4"/>
          <p:cNvSpPr/>
          <p:nvPr/>
        </p:nvSpPr>
        <p:spPr bwMode="auto">
          <a:xfrm>
            <a:off x="2495550" y="638587"/>
            <a:ext cx="8074022" cy="4469346"/>
          </a:xfrm>
          <a:prstGeom prst="wedgeEllipseCallout">
            <a:avLst>
              <a:gd name="adj1" fmla="val -20833"/>
              <a:gd name="adj2" fmla="val 62500"/>
            </a:avLst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 bwMode="auto">
          <a:xfrm>
            <a:off x="-1294411" y="-270783"/>
            <a:ext cx="2588821" cy="2674299"/>
          </a:xfrm>
          <a:prstGeom prst="ellipse">
            <a:avLst/>
          </a:prstGeom>
          <a:solidFill>
            <a:srgbClr val="7AB2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Ellipse 4"/>
          <p:cNvSpPr/>
          <p:nvPr/>
        </p:nvSpPr>
        <p:spPr bwMode="auto">
          <a:xfrm>
            <a:off x="588972" y="-178158"/>
            <a:ext cx="1140032" cy="11380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cxnSp>
        <p:nvCxnSpPr>
          <p:cNvPr id="6" name="Connecteur droit 5"/>
          <p:cNvCxnSpPr>
            <a:cxnSpLocks/>
          </p:cNvCxnSpPr>
          <p:nvPr/>
        </p:nvCxnSpPr>
        <p:spPr bwMode="auto">
          <a:xfrm flipV="1">
            <a:off x="-1497293" y="-270783"/>
            <a:ext cx="3024554" cy="3329354"/>
          </a:xfrm>
          <a:prstGeom prst="line">
            <a:avLst/>
          </a:prstGeom>
          <a:ln w="381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 bwMode="auto">
          <a:xfrm>
            <a:off x="10897589" y="3935089"/>
            <a:ext cx="2588821" cy="267429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8" name="Ellipse 7"/>
          <p:cNvSpPr/>
          <p:nvPr/>
        </p:nvSpPr>
        <p:spPr bwMode="auto">
          <a:xfrm>
            <a:off x="10569572" y="5639238"/>
            <a:ext cx="830573" cy="821354"/>
          </a:xfrm>
          <a:prstGeom prst="ellipse">
            <a:avLst/>
          </a:prstGeom>
          <a:solidFill>
            <a:srgbClr val="AE28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9" name="Ellipse 8"/>
          <p:cNvSpPr/>
          <p:nvPr/>
        </p:nvSpPr>
        <p:spPr bwMode="auto">
          <a:xfrm>
            <a:off x="10819923" y="6096147"/>
            <a:ext cx="1540808" cy="152370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10" name="ZoneTexte 9"/>
          <p:cNvSpPr>
            <a:spLocks/>
          </p:cNvSpPr>
          <p:nvPr/>
        </p:nvSpPr>
        <p:spPr bwMode="auto">
          <a:xfrm>
            <a:off x="10811680" y="5865249"/>
            <a:ext cx="386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CA" b="1">
                <a:solidFill>
                  <a:schemeClr val="bg1"/>
                </a:solidFill>
                <a:latin typeface="Eurostile"/>
              </a:rPr>
              <a:t>6</a:t>
            </a:r>
            <a:endParaRPr b="1">
              <a:solidFill>
                <a:schemeClr val="bg1"/>
              </a:solidFill>
              <a:latin typeface="Eurostile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996078" y="6515463"/>
            <a:ext cx="994266" cy="297554"/>
          </a:xfrm>
          <a:prstGeom prst="rect">
            <a:avLst/>
          </a:prstGeom>
        </p:spPr>
      </p:pic>
      <p:sp>
        <p:nvSpPr>
          <p:cNvPr id="12" name="Titre 1"/>
          <p:cNvSpPr>
            <a:spLocks/>
          </p:cNvSpPr>
          <p:nvPr/>
        </p:nvSpPr>
        <p:spPr bwMode="auto">
          <a:xfrm>
            <a:off x="1858882" y="469972"/>
            <a:ext cx="1140032" cy="23050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br>
              <a:rPr lang="fr-FR" sz="11500" b="1" dirty="0">
                <a:latin typeface="Eurostile"/>
              </a:rPr>
            </a:br>
            <a:r>
              <a:rPr lang="fr-FR" sz="11500" b="1" dirty="0">
                <a:latin typeface="Eurostile"/>
              </a:rPr>
              <a:t> </a:t>
            </a:r>
            <a:r>
              <a:rPr lang="fr-FR" sz="9600" b="1" dirty="0">
                <a:solidFill>
                  <a:srgbClr val="92D050"/>
                </a:solidFill>
                <a:latin typeface="Eurostile"/>
              </a:rPr>
              <a:t>S</a:t>
            </a:r>
            <a:br>
              <a:rPr lang="fr-FR" sz="4500" b="1" dirty="0">
                <a:solidFill>
                  <a:srgbClr val="92D050"/>
                </a:solidFill>
                <a:latin typeface="Eurostile"/>
              </a:rPr>
            </a:br>
            <a:r>
              <a:rPr lang="fr-FR" sz="4500" b="1" dirty="0">
                <a:solidFill>
                  <a:srgbClr val="92D050"/>
                </a:solidFill>
                <a:latin typeface="Eurostile"/>
              </a:rPr>
              <a:t>    </a:t>
            </a:r>
            <a:endParaRPr lang="fr-FR" sz="4500" b="1" dirty="0">
              <a:solidFill>
                <a:schemeClr val="accent2"/>
              </a:solidFill>
              <a:latin typeface="Eurostile"/>
            </a:endParaRPr>
          </a:p>
        </p:txBody>
      </p:sp>
      <p:pic>
        <p:nvPicPr>
          <p:cNvPr id="13" name="Picture 2" descr="Dessin spirale : 372 164 images, photos et images vectorielles de stock |  Shutterstock"/>
          <p:cNvPicPr>
            <a:picLocks noChangeAspect="1" noChangeArrowheads="1"/>
          </p:cNvPicPr>
          <p:nvPr/>
        </p:nvPicPr>
        <p:blipFill>
          <a:blip r:embed="rId3"/>
          <a:srcRect l="28077" t="27474" r="29230" b="31575"/>
          <a:stretch/>
        </p:blipFill>
        <p:spPr bwMode="auto">
          <a:xfrm>
            <a:off x="10321082" y="145101"/>
            <a:ext cx="1633144" cy="1687068"/>
          </a:xfrm>
          <a:prstGeom prst="rect">
            <a:avLst/>
          </a:prstGeom>
          <a:noFill/>
        </p:spPr>
      </p:pic>
      <p:sp>
        <p:nvSpPr>
          <p:cNvPr id="14" name="ZoneTexte 13"/>
          <p:cNvSpPr>
            <a:spLocks/>
          </p:cNvSpPr>
          <p:nvPr/>
        </p:nvSpPr>
        <p:spPr bwMode="auto">
          <a:xfrm>
            <a:off x="3027959" y="1126263"/>
            <a:ext cx="685155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500" b="1">
                <a:solidFill>
                  <a:srgbClr val="92D050"/>
                </a:solidFill>
                <a:latin typeface="Eurostile"/>
              </a:rPr>
              <a:t>entiment de contrôle faible</a:t>
            </a:r>
            <a:endParaRPr lang="fr-FR" sz="4500"/>
          </a:p>
        </p:txBody>
      </p:sp>
      <p:sp>
        <p:nvSpPr>
          <p:cNvPr id="15" name="ZoneTexte 14"/>
          <p:cNvSpPr>
            <a:spLocks/>
          </p:cNvSpPr>
          <p:nvPr/>
        </p:nvSpPr>
        <p:spPr bwMode="auto">
          <a:xfrm>
            <a:off x="3027959" y="2452523"/>
            <a:ext cx="5075428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500" b="1" dirty="0" err="1">
                <a:solidFill>
                  <a:srgbClr val="AE28B5"/>
                </a:solidFill>
                <a:latin typeface="Eurostile"/>
              </a:rPr>
              <a:t>ersonnalité</a:t>
            </a:r>
            <a:r>
              <a:rPr lang="fr-FR" sz="4500" b="1" dirty="0">
                <a:solidFill>
                  <a:srgbClr val="AE28B5"/>
                </a:solidFill>
                <a:latin typeface="Eurostile"/>
              </a:rPr>
              <a:t> menacé</a:t>
            </a:r>
            <a:endParaRPr dirty="0"/>
          </a:p>
        </p:txBody>
      </p:sp>
      <p:sp>
        <p:nvSpPr>
          <p:cNvPr id="16" name="ZoneTexte 15"/>
          <p:cNvSpPr>
            <a:spLocks/>
          </p:cNvSpPr>
          <p:nvPr/>
        </p:nvSpPr>
        <p:spPr bwMode="auto">
          <a:xfrm>
            <a:off x="3061715" y="3666812"/>
            <a:ext cx="349486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500" b="1" dirty="0" err="1">
                <a:solidFill>
                  <a:srgbClr val="C00000"/>
                </a:solidFill>
                <a:latin typeface="Eurostile"/>
              </a:rPr>
              <a:t>mprévisibilité</a:t>
            </a:r>
            <a:br>
              <a:rPr lang="fr-FR" sz="4500" b="1" dirty="0">
                <a:solidFill>
                  <a:srgbClr val="C00000"/>
                </a:solidFill>
                <a:latin typeface="Eurostile"/>
              </a:rPr>
            </a:br>
            <a:endParaRPr lang="fr-FR" sz="4500" dirty="0"/>
          </a:p>
        </p:txBody>
      </p:sp>
      <p:sp>
        <p:nvSpPr>
          <p:cNvPr id="17" name="ZoneTexte 16"/>
          <p:cNvSpPr>
            <a:spLocks/>
          </p:cNvSpPr>
          <p:nvPr/>
        </p:nvSpPr>
        <p:spPr bwMode="auto">
          <a:xfrm>
            <a:off x="3110283" y="4946907"/>
            <a:ext cx="2449710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fr-FR" sz="4500" b="1" dirty="0" err="1">
                <a:solidFill>
                  <a:schemeClr val="accent2"/>
                </a:solidFill>
                <a:latin typeface="Eurostile"/>
              </a:rPr>
              <a:t>ouveauté</a:t>
            </a:r>
            <a:endParaRPr lang="fr-FR" sz="4500" dirty="0"/>
          </a:p>
        </p:txBody>
      </p:sp>
      <p:sp>
        <p:nvSpPr>
          <p:cNvPr id="18" name="ZoneTexte 17"/>
          <p:cNvSpPr>
            <a:spLocks/>
          </p:cNvSpPr>
          <p:nvPr/>
        </p:nvSpPr>
        <p:spPr bwMode="auto">
          <a:xfrm>
            <a:off x="2246354" y="1817695"/>
            <a:ext cx="12522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9600" b="1">
                <a:solidFill>
                  <a:srgbClr val="AE28B5"/>
                </a:solidFill>
                <a:latin typeface="Eurostile"/>
              </a:rPr>
              <a:t>P</a:t>
            </a:r>
            <a:endParaRPr lang="fr-FR" sz="9600"/>
          </a:p>
        </p:txBody>
      </p:sp>
      <p:sp>
        <p:nvSpPr>
          <p:cNvPr id="19" name="ZoneTexte 18"/>
          <p:cNvSpPr>
            <a:spLocks/>
          </p:cNvSpPr>
          <p:nvPr/>
        </p:nvSpPr>
        <p:spPr bwMode="auto">
          <a:xfrm>
            <a:off x="2246354" y="3097789"/>
            <a:ext cx="64571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9600" b="1" dirty="0">
                <a:solidFill>
                  <a:srgbClr val="C00000"/>
                </a:solidFill>
                <a:latin typeface="Eurostile"/>
              </a:rPr>
              <a:t>I </a:t>
            </a:r>
            <a:endParaRPr lang="fr-FR" sz="9600" dirty="0"/>
          </a:p>
        </p:txBody>
      </p:sp>
      <p:sp>
        <p:nvSpPr>
          <p:cNvPr id="20" name="ZoneTexte 19"/>
          <p:cNvSpPr>
            <a:spLocks/>
          </p:cNvSpPr>
          <p:nvPr/>
        </p:nvSpPr>
        <p:spPr bwMode="auto">
          <a:xfrm>
            <a:off x="2235785" y="4407125"/>
            <a:ext cx="609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9600" b="1" dirty="0">
                <a:solidFill>
                  <a:schemeClr val="accent2"/>
                </a:solidFill>
                <a:latin typeface="Eurostile"/>
              </a:rPr>
              <a:t>N</a:t>
            </a:r>
            <a:endParaRPr lang="fr-FR" sz="9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Bureau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</TotalTime>
  <Words>554</Words>
  <Application>Microsoft Macintosh PowerPoint</Application>
  <DocSecurity>0</DocSecurity>
  <PresentationFormat>Grand écran</PresentationFormat>
  <Paragraphs>120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Eurostile</vt:lpstr>
      <vt:lpstr>Thème Office</vt:lpstr>
      <vt:lpstr>Atelier 4 Coffre à outils pour  contrôler son stress</vt:lpstr>
      <vt:lpstr>ON JASE </vt:lpstr>
      <vt:lpstr>Présentation PowerPoint</vt:lpstr>
      <vt:lpstr>À retenir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À retenir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À bientôt pour  l’Atelier 5! 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Atelier 5  Programme Déstresse et Progresse </dc:title>
  <dc:subject/>
  <dc:creator>Sandrine Charbonneau</dc:creator>
  <cp:keywords/>
  <dc:description/>
  <cp:lastModifiedBy>Sandrine Charbonneau</cp:lastModifiedBy>
  <cp:revision>209</cp:revision>
  <dcterms:created xsi:type="dcterms:W3CDTF">2023-03-06T14:40:41Z</dcterms:created>
  <dcterms:modified xsi:type="dcterms:W3CDTF">2024-08-08T14:37:04Z</dcterms:modified>
  <cp:category/>
  <dc:identifier/>
  <cp:contentStatus/>
  <dc:language/>
  <cp:version/>
</cp:coreProperties>
</file>