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12192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3"/>
  </p:normalViewPr>
  <p:slideViewPr>
    <p:cSldViewPr>
      <p:cViewPr varScale="1">
        <p:scale>
          <a:sx n="99" d="100"/>
          <a:sy n="99" d="100"/>
        </p:scale>
        <p:origin x="10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CA"/>
              <a:t>Modifier le style des sous-titres du masque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8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9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10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phy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05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Image 3" descr="Classroom of students raising their hands in front of a teacher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re 1"/>
          <p:cNvSpPr>
            <a:spLocks noGrp="1"/>
          </p:cNvSpPr>
          <p:nvPr>
            <p:ph type="ctrTitle"/>
          </p:nvPr>
        </p:nvSpPr>
        <p:spPr bwMode="auto">
          <a:xfrm>
            <a:off x="1524000" y="1978740"/>
            <a:ext cx="9144000" cy="2900518"/>
          </a:xfrm>
        </p:spPr>
        <p:txBody>
          <a:bodyPr/>
          <a:lstStyle/>
          <a:p>
            <a:pPr>
              <a:defRPr/>
            </a:pPr>
            <a:r>
              <a:rPr lang="fr-FR" sz="8800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Atelier 5</a:t>
            </a:r>
            <a:br>
              <a:rPr lang="fr-FR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</a:br>
            <a:r>
              <a:rPr lang="fr-FR" b="1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Apprendre à bien stresser </a:t>
            </a:r>
            <a:endParaRPr/>
          </a:p>
        </p:txBody>
      </p:sp>
      <p:pic>
        <p:nvPicPr>
          <p:cNvPr id="7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-1"/>
            <a:ext cx="3791381" cy="219305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400621" y="579579"/>
            <a:ext cx="3452812" cy="103389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/>
          <p:nvPr/>
        </p:nvSpPr>
        <p:spPr bwMode="auto">
          <a:xfrm>
            <a:off x="4686302" y="972348"/>
            <a:ext cx="1725368" cy="5191002"/>
          </a:xfrm>
          <a:prstGeom prst="rect">
            <a:avLst/>
          </a:prstGeom>
          <a:solidFill>
            <a:srgbClr val="C0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6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7" name="Forme libre 11"/>
          <p:cNvSpPr/>
          <p:nvPr/>
        </p:nvSpPr>
        <p:spPr bwMode="auto">
          <a:xfrm>
            <a:off x="1944282" y="1376381"/>
            <a:ext cx="4359222" cy="4754256"/>
          </a:xfrm>
          <a:custGeom>
            <a:avLst/>
            <a:gdLst>
              <a:gd name="connsiteX0" fmla="*/ 0 w 3734873"/>
              <a:gd name="connsiteY0" fmla="*/ 4494739 h 4533376"/>
              <a:gd name="connsiteX1" fmla="*/ 1712890 w 3734873"/>
              <a:gd name="connsiteY1" fmla="*/ 13 h 4533376"/>
              <a:gd name="connsiteX2" fmla="*/ 3734873 w 3734873"/>
              <a:gd name="connsiteY2" fmla="*/ 4533376 h 453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4873" h="4533376" extrusionOk="0">
                <a:moveTo>
                  <a:pt x="0" y="4494739"/>
                </a:moveTo>
                <a:cubicBezTo>
                  <a:pt x="545205" y="2244156"/>
                  <a:pt x="1090411" y="-6427"/>
                  <a:pt x="1712890" y="13"/>
                </a:cubicBezTo>
                <a:cubicBezTo>
                  <a:pt x="2335369" y="6452"/>
                  <a:pt x="3425780" y="3827185"/>
                  <a:pt x="3734873" y="4533376"/>
                </a:cubicBezTo>
              </a:path>
            </a:pathLst>
          </a:cu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avec flèche 10"/>
          <p:cNvCxnSpPr>
            <a:cxnSpLocks/>
          </p:cNvCxnSpPr>
          <p:nvPr/>
        </p:nvCxnSpPr>
        <p:spPr bwMode="auto">
          <a:xfrm>
            <a:off x="1892777" y="6130637"/>
            <a:ext cx="4963175" cy="0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12"/>
          <p:cNvCxnSpPr>
            <a:cxnSpLocks/>
          </p:cNvCxnSpPr>
          <p:nvPr/>
        </p:nvCxnSpPr>
        <p:spPr bwMode="auto">
          <a:xfrm flipV="1">
            <a:off x="1892777" y="1100483"/>
            <a:ext cx="0" cy="5030154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18"/>
          <p:cNvSpPr/>
          <p:nvPr/>
        </p:nvSpPr>
        <p:spPr bwMode="auto">
          <a:xfrm>
            <a:off x="2550385" y="6132841"/>
            <a:ext cx="2776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de stress </a:t>
            </a:r>
            <a:endParaRPr/>
          </a:p>
        </p:txBody>
      </p:sp>
      <p:sp>
        <p:nvSpPr>
          <p:cNvPr id="11" name="ZoneTexte 19"/>
          <p:cNvSpPr/>
          <p:nvPr/>
        </p:nvSpPr>
        <p:spPr bwMode="auto">
          <a:xfrm rot="16199998">
            <a:off x="-195878" y="3306238"/>
            <a:ext cx="2956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d’activation</a:t>
            </a:r>
            <a:endParaRPr/>
          </a:p>
        </p:txBody>
      </p:sp>
      <p:sp>
        <p:nvSpPr>
          <p:cNvPr id="12" name="Ellipse 20"/>
          <p:cNvSpPr/>
          <p:nvPr/>
        </p:nvSpPr>
        <p:spPr bwMode="auto">
          <a:xfrm>
            <a:off x="4437905" y="2005125"/>
            <a:ext cx="500010" cy="5147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ZoneTexte 14"/>
          <p:cNvSpPr/>
          <p:nvPr/>
        </p:nvSpPr>
        <p:spPr bwMode="auto">
          <a:xfrm>
            <a:off x="0" y="161586"/>
            <a:ext cx="12192071" cy="91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>
                <a:solidFill>
                  <a:srgbClr val="C00000"/>
                </a:solidFill>
                <a:latin typeface="Eurostile"/>
              </a:rPr>
              <a:t>Quand tu es TROP stressé.e</a:t>
            </a:r>
            <a:endParaRPr/>
          </a:p>
        </p:txBody>
      </p:sp>
      <p:sp>
        <p:nvSpPr>
          <p:cNvPr id="15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6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ZoneTexte 8"/>
          <p:cNvSpPr/>
          <p:nvPr/>
        </p:nvSpPr>
        <p:spPr bwMode="auto">
          <a:xfrm>
            <a:off x="10810229" y="588429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9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2" name="Picture 2" descr="So Frustrated GIF - Jim Carrie Frustrated Pulling Hair - Discover &amp; Share  GIFs">
            <a:extLst>
              <a:ext uri="{FF2B5EF4-FFF2-40B4-BE49-F238E27FC236}">
                <a16:creationId xmlns:a16="http://schemas.microsoft.com/office/drawing/2014/main" id="{84C3B064-8526-5AF3-C40B-6F0ED60E4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790" y="1930985"/>
            <a:ext cx="3790799" cy="285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5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6" name="ZoneTexte 15"/>
          <p:cNvSpPr/>
          <p:nvPr/>
        </p:nvSpPr>
        <p:spPr bwMode="auto">
          <a:xfrm>
            <a:off x="49869" y="57722"/>
            <a:ext cx="1214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Mise en situation </a:t>
            </a:r>
            <a:endParaRPr/>
          </a:p>
        </p:txBody>
      </p:sp>
      <p:pic>
        <p:nvPicPr>
          <p:cNvPr id="7" name="Picture 2" descr="35,072 Boy Looking At Phone Stock Photos, Pictures &amp; Royalty-Free Images - 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847273" y="1256991"/>
            <a:ext cx="6086938" cy="4057960"/>
          </a:xfrm>
          <a:prstGeom prst="rect">
            <a:avLst/>
          </a:prstGeom>
          <a:noFill/>
        </p:spPr>
      </p:pic>
      <p:sp>
        <p:nvSpPr>
          <p:cNvPr id="8" name="Forme libre 10"/>
          <p:cNvSpPr/>
          <p:nvPr/>
        </p:nvSpPr>
        <p:spPr bwMode="auto">
          <a:xfrm>
            <a:off x="725005" y="1330628"/>
            <a:ext cx="4359222" cy="4754256"/>
          </a:xfrm>
          <a:custGeom>
            <a:avLst/>
            <a:gdLst>
              <a:gd name="connsiteX0" fmla="*/ 0 w 3734873"/>
              <a:gd name="connsiteY0" fmla="*/ 4494739 h 4533376"/>
              <a:gd name="connsiteX1" fmla="*/ 1712890 w 3734873"/>
              <a:gd name="connsiteY1" fmla="*/ 13 h 4533376"/>
              <a:gd name="connsiteX2" fmla="*/ 3734873 w 3734873"/>
              <a:gd name="connsiteY2" fmla="*/ 4533376 h 453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4873" h="4533376" extrusionOk="0">
                <a:moveTo>
                  <a:pt x="0" y="4494739"/>
                </a:moveTo>
                <a:cubicBezTo>
                  <a:pt x="545205" y="2244156"/>
                  <a:pt x="1090411" y="-6427"/>
                  <a:pt x="1712890" y="13"/>
                </a:cubicBezTo>
                <a:cubicBezTo>
                  <a:pt x="2335369" y="6452"/>
                  <a:pt x="3425780" y="3827185"/>
                  <a:pt x="3734873" y="4533376"/>
                </a:cubicBezTo>
              </a:path>
            </a:pathLst>
          </a:cu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9" name="Connecteur droit avec flèche 11"/>
          <p:cNvCxnSpPr>
            <a:cxnSpLocks/>
          </p:cNvCxnSpPr>
          <p:nvPr/>
        </p:nvCxnSpPr>
        <p:spPr bwMode="auto">
          <a:xfrm>
            <a:off x="673501" y="6084884"/>
            <a:ext cx="4963175" cy="0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12"/>
          <p:cNvCxnSpPr>
            <a:cxnSpLocks/>
          </p:cNvCxnSpPr>
          <p:nvPr/>
        </p:nvCxnSpPr>
        <p:spPr bwMode="auto">
          <a:xfrm flipV="1">
            <a:off x="673501" y="1638300"/>
            <a:ext cx="0" cy="4446584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3"/>
          <p:cNvSpPr/>
          <p:nvPr/>
        </p:nvSpPr>
        <p:spPr bwMode="auto">
          <a:xfrm rot="16199998">
            <a:off x="-1166650" y="3724987"/>
            <a:ext cx="2956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d’activation</a:t>
            </a:r>
            <a:endParaRPr/>
          </a:p>
        </p:txBody>
      </p:sp>
      <p:sp>
        <p:nvSpPr>
          <p:cNvPr id="12" name="Ellipse 14"/>
          <p:cNvSpPr/>
          <p:nvPr/>
        </p:nvSpPr>
        <p:spPr bwMode="auto">
          <a:xfrm>
            <a:off x="496994" y="5768458"/>
            <a:ext cx="500010" cy="5147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Bulle rectangulaire à coins arrondis 16"/>
          <p:cNvSpPr/>
          <p:nvPr/>
        </p:nvSpPr>
        <p:spPr bwMode="auto">
          <a:xfrm>
            <a:off x="4417045" y="1132266"/>
            <a:ext cx="3935767" cy="1001325"/>
          </a:xfrm>
          <a:prstGeom prst="wedgeRoundRectCallout">
            <a:avLst>
              <a:gd name="adj1" fmla="val -20833"/>
              <a:gd name="adj2" fmla="val 89773"/>
              <a:gd name="adj3" fmla="val 16667"/>
            </a:avLst>
          </a:prstGeom>
          <a:solidFill>
            <a:schemeClr val="bg1"/>
          </a:solidFill>
          <a:ln w="444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>
                <a:solidFill>
                  <a:schemeClr val="tx1"/>
                </a:solidFill>
                <a:latin typeface="Eurostile"/>
              </a:rPr>
              <a:t>Es-tu prêt.e pour l’examen de demain ?</a:t>
            </a:r>
            <a:endParaRPr/>
          </a:p>
        </p:txBody>
      </p:sp>
      <p:sp>
        <p:nvSpPr>
          <p:cNvPr id="14" name="ZoneTexte 1"/>
          <p:cNvSpPr/>
          <p:nvPr/>
        </p:nvSpPr>
        <p:spPr bwMode="auto">
          <a:xfrm>
            <a:off x="1467108" y="6108922"/>
            <a:ext cx="2776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de stress </a:t>
            </a:r>
            <a:endParaRPr/>
          </a:p>
        </p:txBody>
      </p:sp>
      <p:sp>
        <p:nvSpPr>
          <p:cNvPr id="15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6"/>
          <p:cNvSpPr/>
          <p:nvPr/>
        </p:nvSpPr>
        <p:spPr bwMode="auto">
          <a:xfrm>
            <a:off x="10523125" y="5692661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ZoneTexte 8"/>
          <p:cNvSpPr/>
          <p:nvPr/>
        </p:nvSpPr>
        <p:spPr bwMode="auto">
          <a:xfrm>
            <a:off x="10683147" y="5922660"/>
            <a:ext cx="608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/>
          <p:nvPr/>
        </p:nvSpPr>
        <p:spPr bwMode="auto">
          <a:xfrm>
            <a:off x="3248131" y="998287"/>
            <a:ext cx="1586586" cy="5191002"/>
          </a:xfrm>
          <a:prstGeom prst="rect">
            <a:avLst/>
          </a:prstGeom>
          <a:solidFill>
            <a:srgbClr val="175A2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6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7" name="Forme libre 11"/>
          <p:cNvSpPr/>
          <p:nvPr/>
        </p:nvSpPr>
        <p:spPr bwMode="auto">
          <a:xfrm>
            <a:off x="1944282" y="1419923"/>
            <a:ext cx="4359222" cy="4754256"/>
          </a:xfrm>
          <a:custGeom>
            <a:avLst/>
            <a:gdLst>
              <a:gd name="connsiteX0" fmla="*/ 0 w 3734873"/>
              <a:gd name="connsiteY0" fmla="*/ 4494739 h 4533376"/>
              <a:gd name="connsiteX1" fmla="*/ 1712890 w 3734873"/>
              <a:gd name="connsiteY1" fmla="*/ 13 h 4533376"/>
              <a:gd name="connsiteX2" fmla="*/ 3734873 w 3734873"/>
              <a:gd name="connsiteY2" fmla="*/ 4533376 h 453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4873" h="4533376" extrusionOk="0">
                <a:moveTo>
                  <a:pt x="0" y="4494739"/>
                </a:moveTo>
                <a:cubicBezTo>
                  <a:pt x="545205" y="2244156"/>
                  <a:pt x="1090411" y="-6427"/>
                  <a:pt x="1712890" y="13"/>
                </a:cubicBezTo>
                <a:cubicBezTo>
                  <a:pt x="2335369" y="6452"/>
                  <a:pt x="3425780" y="3827185"/>
                  <a:pt x="3734873" y="4533376"/>
                </a:cubicBezTo>
              </a:path>
            </a:pathLst>
          </a:cu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avec flèche 10"/>
          <p:cNvCxnSpPr>
            <a:cxnSpLocks/>
          </p:cNvCxnSpPr>
          <p:nvPr/>
        </p:nvCxnSpPr>
        <p:spPr bwMode="auto">
          <a:xfrm>
            <a:off x="1871007" y="6174179"/>
            <a:ext cx="4963175" cy="0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12"/>
          <p:cNvCxnSpPr>
            <a:cxnSpLocks/>
          </p:cNvCxnSpPr>
          <p:nvPr/>
        </p:nvCxnSpPr>
        <p:spPr bwMode="auto">
          <a:xfrm flipV="1">
            <a:off x="1892777" y="1117886"/>
            <a:ext cx="0" cy="5030154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18"/>
          <p:cNvSpPr/>
          <p:nvPr/>
        </p:nvSpPr>
        <p:spPr bwMode="auto">
          <a:xfrm>
            <a:off x="2550385" y="6132841"/>
            <a:ext cx="2776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de stress </a:t>
            </a:r>
            <a:endParaRPr/>
          </a:p>
        </p:txBody>
      </p:sp>
      <p:sp>
        <p:nvSpPr>
          <p:cNvPr id="11" name="ZoneTexte 19"/>
          <p:cNvSpPr/>
          <p:nvPr/>
        </p:nvSpPr>
        <p:spPr bwMode="auto">
          <a:xfrm rot="16199998">
            <a:off x="-237274" y="3491899"/>
            <a:ext cx="2956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d’activation</a:t>
            </a:r>
            <a:endParaRPr/>
          </a:p>
        </p:txBody>
      </p:sp>
      <p:sp>
        <p:nvSpPr>
          <p:cNvPr id="12" name="Ellipse 20"/>
          <p:cNvSpPr/>
          <p:nvPr/>
        </p:nvSpPr>
        <p:spPr bwMode="auto">
          <a:xfrm>
            <a:off x="3703726" y="1117886"/>
            <a:ext cx="500010" cy="5147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ZoneTexte 14"/>
          <p:cNvSpPr/>
          <p:nvPr/>
        </p:nvSpPr>
        <p:spPr bwMode="auto">
          <a:xfrm>
            <a:off x="0" y="92971"/>
            <a:ext cx="12192070" cy="91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>
                <a:solidFill>
                  <a:srgbClr val="175A29"/>
                </a:solidFill>
                <a:latin typeface="Eurostile"/>
              </a:rPr>
              <a:t>Quand tu es JUSTE ASSEZ stressé.e</a:t>
            </a:r>
            <a:endParaRPr/>
          </a:p>
        </p:txBody>
      </p:sp>
      <p:sp>
        <p:nvSpPr>
          <p:cNvPr id="15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6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ZoneTexte 8"/>
          <p:cNvSpPr/>
          <p:nvPr/>
        </p:nvSpPr>
        <p:spPr bwMode="auto">
          <a:xfrm>
            <a:off x="10741568" y="5865249"/>
            <a:ext cx="83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2" name="Picture 2" descr="Cool Guy GIFs | Tenor">
            <a:extLst>
              <a:ext uri="{FF2B5EF4-FFF2-40B4-BE49-F238E27FC236}">
                <a16:creationId xmlns:a16="http://schemas.microsoft.com/office/drawing/2014/main" id="{8C09B6FA-D636-4DC1-FE39-D2AE7E321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86" y="1784409"/>
            <a:ext cx="4668475" cy="264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263352" y="2090729"/>
            <a:ext cx="12191999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Voici </a:t>
            </a:r>
            <a:r>
              <a:rPr lang="fr-FR" sz="5400" b="1">
                <a:solidFill>
                  <a:srgbClr val="AE28B5"/>
                </a:solidFill>
                <a:latin typeface="Eurostile"/>
              </a:rPr>
              <a:t>4 effets positifs </a:t>
            </a:r>
            <a:r>
              <a:rPr lang="fr-FR" sz="5400" b="1">
                <a:latin typeface="Eurostile"/>
              </a:rPr>
              <a:t>du stress 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quand tu es </a:t>
            </a:r>
            <a:endParaRPr/>
          </a:p>
        </p:txBody>
      </p:sp>
      <p:sp>
        <p:nvSpPr>
          <p:cNvPr id="5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2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3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6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9"/>
          <p:cNvSpPr/>
          <p:nvPr/>
        </p:nvSpPr>
        <p:spPr bwMode="auto">
          <a:xfrm>
            <a:off x="10723789" y="586391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4"/>
          <p:cNvSpPr/>
          <p:nvPr/>
        </p:nvSpPr>
        <p:spPr bwMode="auto">
          <a:xfrm>
            <a:off x="3009829" y="3142591"/>
            <a:ext cx="7007437" cy="15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5400" b="1" i="1">
                <a:solidFill>
                  <a:srgbClr val="175A29"/>
                </a:solidFill>
                <a:latin typeface="Eurostile"/>
              </a:rPr>
              <a:t>juste assez stressé.e  </a:t>
            </a:r>
            <a:endParaRPr/>
          </a:p>
          <a:p>
            <a:pPr>
              <a:defRPr/>
            </a:pPr>
            <a:endParaRPr lang="fr-FR" sz="4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0" y="532420"/>
            <a:ext cx="12191999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1 – Le stress 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rgbClr val="AE28B5"/>
                </a:solidFill>
                <a:latin typeface="Eurostile"/>
              </a:rPr>
              <a:t>augmente la vigilance</a:t>
            </a:r>
            <a:endParaRPr/>
          </a:p>
        </p:txBody>
      </p:sp>
      <p:sp>
        <p:nvSpPr>
          <p:cNvPr id="5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2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9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4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5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6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7"/>
          <p:cNvSpPr/>
          <p:nvPr/>
        </p:nvSpPr>
        <p:spPr bwMode="auto">
          <a:xfrm>
            <a:off x="10723789" y="586524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Image 2" descr="Human eye seen through transparent digital char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752746" y="2161878"/>
            <a:ext cx="4243331" cy="2424761"/>
          </a:xfrm>
          <a:prstGeom prst="rect">
            <a:avLst/>
          </a:prstGeom>
        </p:spPr>
      </p:pic>
      <p:pic>
        <p:nvPicPr>
          <p:cNvPr id="1026" name="Picture 2" descr="Eye Looking Around GIF - Eye Looking Around Staying Vigilant - Discover &amp;  Share GIFs | Animated emoticons, Looking around gif, Cute love gif">
            <a:extLst>
              <a:ext uri="{FF2B5EF4-FFF2-40B4-BE49-F238E27FC236}">
                <a16:creationId xmlns:a16="http://schemas.microsoft.com/office/drawing/2014/main" id="{A808AC4A-FE7B-7649-759F-47FC78C3B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418" y="2030881"/>
            <a:ext cx="3608357" cy="360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1729004" y="1015045"/>
            <a:ext cx="8419421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ON JASE  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654822" y="2981715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dirty="0">
                <a:latin typeface="Eurostile"/>
              </a:rPr>
              <a:t>Dans quel(s) moment(s) ou situation(s) </a:t>
            </a:r>
            <a:br>
              <a:rPr lang="fr-FR" sz="4000" dirty="0">
                <a:latin typeface="Eurostile"/>
              </a:rPr>
            </a:br>
            <a:r>
              <a:rPr lang="fr-FR" sz="4000" dirty="0">
                <a:latin typeface="Eurostile"/>
              </a:rPr>
              <a:t>as-tu ressenti que le stress 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a augmenté ta vigilance </a:t>
            </a:r>
            <a:r>
              <a:rPr lang="fr-FR" sz="4000" dirty="0">
                <a:latin typeface="Eurostile"/>
              </a:rPr>
              <a:t>?</a:t>
            </a:r>
            <a:endParaRPr dirty="0"/>
          </a:p>
        </p:txBody>
      </p:sp>
      <p:sp>
        <p:nvSpPr>
          <p:cNvPr id="6" name="Ellipse 4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5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6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7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15"/>
          <p:cNvSpPr/>
          <p:nvPr/>
        </p:nvSpPr>
        <p:spPr bwMode="auto">
          <a:xfrm>
            <a:off x="10723662" y="5865249"/>
            <a:ext cx="55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Graphique 15" descr="Pencil contou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231904" y="4313997"/>
            <a:ext cx="1551252" cy="15512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986595" y="532420"/>
            <a:ext cx="10611081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2 – Le stress donne de </a:t>
            </a:r>
            <a:r>
              <a:rPr lang="fr-FR" sz="5400" b="1">
                <a:solidFill>
                  <a:srgbClr val="AE28B5"/>
                </a:solidFill>
                <a:latin typeface="Eurostile"/>
              </a:rPr>
              <a:t>l’énergie  </a:t>
            </a:r>
            <a:endParaRPr/>
          </a:p>
        </p:txBody>
      </p:sp>
      <p:sp>
        <p:nvSpPr>
          <p:cNvPr id="5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3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9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4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5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6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7"/>
          <p:cNvSpPr/>
          <p:nvPr/>
        </p:nvSpPr>
        <p:spPr bwMode="auto">
          <a:xfrm>
            <a:off x="10724933" y="5865249"/>
            <a:ext cx="55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15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Image 2" descr="Black pen against a sheet with shaded number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02919" y="2270412"/>
            <a:ext cx="5384298" cy="3594837"/>
          </a:xfrm>
          <a:prstGeom prst="rect">
            <a:avLst/>
          </a:prstGeom>
        </p:spPr>
      </p:pic>
      <p:pic>
        <p:nvPicPr>
          <p:cNvPr id="2050" name="Picture 2" descr="Too Much Sugar GIFs | Tenor">
            <a:extLst>
              <a:ext uri="{FF2B5EF4-FFF2-40B4-BE49-F238E27FC236}">
                <a16:creationId xmlns:a16="http://schemas.microsoft.com/office/drawing/2014/main" id="{D4EFB3C3-3D85-C507-6C7A-AC619DC82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234" y="2044401"/>
            <a:ext cx="3607238" cy="360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1729004" y="1254975"/>
            <a:ext cx="8419421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ON JASE  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654822" y="3088878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dirty="0">
                <a:latin typeface="Eurostile"/>
              </a:rPr>
              <a:t>Dans quel(s) moment(s) ou situation(s) </a:t>
            </a:r>
            <a:br>
              <a:rPr lang="fr-FR" sz="4000" dirty="0">
                <a:latin typeface="Eurostile"/>
              </a:rPr>
            </a:br>
            <a:r>
              <a:rPr lang="fr-FR" sz="4000" dirty="0">
                <a:latin typeface="Eurostile"/>
              </a:rPr>
              <a:t>as-tu ressenti que le stress</a:t>
            </a:r>
            <a:endParaRPr dirty="0"/>
          </a:p>
          <a:p>
            <a:pPr algn="ctr">
              <a:defRPr/>
            </a:pPr>
            <a:r>
              <a:rPr lang="fr-FR" sz="4000" b="1" dirty="0">
                <a:solidFill>
                  <a:srgbClr val="AE28B5"/>
                </a:solidFill>
                <a:latin typeface="Eurostile"/>
              </a:rPr>
              <a:t> </a:t>
            </a:r>
            <a:r>
              <a:rPr lang="fr-FR" sz="4000" b="1" dirty="0">
                <a:latin typeface="Eurostile"/>
              </a:rPr>
              <a:t>te donnait de l’énergie </a:t>
            </a:r>
            <a:r>
              <a:rPr lang="fr-FR" sz="4000" dirty="0">
                <a:latin typeface="Eurostile"/>
              </a:rPr>
              <a:t>?</a:t>
            </a:r>
            <a:endParaRPr dirty="0"/>
          </a:p>
        </p:txBody>
      </p:sp>
      <p:sp>
        <p:nvSpPr>
          <p:cNvPr id="6" name="Ellipse 4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5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6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7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15"/>
          <p:cNvSpPr/>
          <p:nvPr/>
        </p:nvSpPr>
        <p:spPr bwMode="auto">
          <a:xfrm>
            <a:off x="10723662" y="5865249"/>
            <a:ext cx="55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16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Graphique 1" descr="Pencil contou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231904" y="4313997"/>
            <a:ext cx="1551252" cy="15512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973094" y="532420"/>
            <a:ext cx="10530013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3 – Le stress </a:t>
            </a:r>
            <a:r>
              <a:rPr lang="fr-FR" sz="5400" b="1">
                <a:solidFill>
                  <a:srgbClr val="AE28B5"/>
                </a:solidFill>
                <a:latin typeface="Eurostile"/>
              </a:rPr>
              <a:t>augmente 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rgbClr val="AE28B5"/>
                </a:solidFill>
                <a:latin typeface="Eurostile"/>
              </a:rPr>
              <a:t>la force physique</a:t>
            </a:r>
            <a:endParaRPr/>
          </a:p>
        </p:txBody>
      </p:sp>
      <p:pic>
        <p:nvPicPr>
          <p:cNvPr id="5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158988" y="2151184"/>
            <a:ext cx="4716804" cy="3944963"/>
          </a:xfrm>
          <a:prstGeom prst="rect">
            <a:avLst/>
          </a:prstGeom>
        </p:spPr>
      </p:pic>
      <p:sp>
        <p:nvSpPr>
          <p:cNvPr id="6" name="Ellipse 2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3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9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4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5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6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7"/>
          <p:cNvSpPr/>
          <p:nvPr/>
        </p:nvSpPr>
        <p:spPr bwMode="auto">
          <a:xfrm>
            <a:off x="10734005" y="5865249"/>
            <a:ext cx="55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17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3074" name="Picture 2" descr="Roderick Strong GIFs - Find &amp; Share on GIPHY">
            <a:extLst>
              <a:ext uri="{FF2B5EF4-FFF2-40B4-BE49-F238E27FC236}">
                <a16:creationId xmlns:a16="http://schemas.microsoft.com/office/drawing/2014/main" id="{5FF9E0DE-EF06-9B25-2637-FCD2D05BA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631" y="2180161"/>
            <a:ext cx="3729086" cy="372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1729004" y="959904"/>
            <a:ext cx="8419421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ON JASE  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654822" y="2872245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dirty="0">
                <a:latin typeface="Eurostile"/>
              </a:rPr>
              <a:t>Dans quel(s) moment(s) ou situation(s) </a:t>
            </a:r>
            <a:br>
              <a:rPr lang="fr-FR" sz="4000" dirty="0">
                <a:latin typeface="Eurostile"/>
              </a:rPr>
            </a:br>
            <a:r>
              <a:rPr lang="fr-FR" sz="4000" dirty="0">
                <a:latin typeface="Eurostile"/>
              </a:rPr>
              <a:t>as-tu ressenti que le stress 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a augmenté ta force physique </a:t>
            </a:r>
            <a:r>
              <a:rPr lang="fr-FR" sz="4000" dirty="0">
                <a:latin typeface="Eurostile"/>
              </a:rPr>
              <a:t>? </a:t>
            </a:r>
            <a:endParaRPr dirty="0"/>
          </a:p>
        </p:txBody>
      </p:sp>
      <p:sp>
        <p:nvSpPr>
          <p:cNvPr id="6" name="Ellipse 4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5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6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7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15"/>
          <p:cNvSpPr/>
          <p:nvPr/>
        </p:nvSpPr>
        <p:spPr bwMode="auto">
          <a:xfrm>
            <a:off x="10731283" y="5887020"/>
            <a:ext cx="55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18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Graphique 1" descr="Pencil contou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231904" y="4313997"/>
            <a:ext cx="1551252" cy="15512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 bwMode="auto">
          <a:xfrm>
            <a:off x="1059523" y="1610446"/>
            <a:ext cx="10124291" cy="2151785"/>
          </a:xfrm>
        </p:spPr>
        <p:txBody>
          <a:bodyPr/>
          <a:lstStyle/>
          <a:p>
            <a:pPr algn="ctr">
              <a:defRPr/>
            </a:pPr>
            <a:r>
              <a:rPr lang="fr-FR" sz="4900" b="1">
                <a:latin typeface="Eurostile"/>
              </a:rPr>
              <a:t>Sur une échelle de 1 à 10, </a:t>
            </a:r>
            <a:br>
              <a:rPr lang="fr-FR" sz="4900" b="1">
                <a:latin typeface="Eurostile"/>
              </a:rPr>
            </a:br>
            <a:r>
              <a:rPr lang="fr-FR" sz="4900" b="1">
                <a:latin typeface="Eurostile"/>
              </a:rPr>
              <a:t>à quel point penses-tu que </a:t>
            </a:r>
            <a:br>
              <a:rPr lang="fr-FR" sz="4900" b="1">
                <a:latin typeface="Eurostile"/>
              </a:rPr>
            </a:br>
            <a:r>
              <a:rPr lang="fr-FR" sz="4900" b="1">
                <a:latin typeface="Eurostile"/>
              </a:rPr>
              <a:t>le stress est </a:t>
            </a:r>
            <a:r>
              <a:rPr lang="fr-FR" sz="4900" b="1">
                <a:solidFill>
                  <a:srgbClr val="92D050"/>
                </a:solidFill>
                <a:latin typeface="Eurostile"/>
              </a:rPr>
              <a:t>positif </a:t>
            </a:r>
            <a:r>
              <a:rPr lang="fr-FR" sz="4900" b="1">
                <a:latin typeface="Eurostile"/>
              </a:rPr>
              <a:t>? </a:t>
            </a:r>
            <a:endParaRPr sz="4900"/>
          </a:p>
        </p:txBody>
      </p:sp>
      <p:sp>
        <p:nvSpPr>
          <p:cNvPr id="7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9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1"/>
          <p:cNvSpPr/>
          <p:nvPr/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cxnSp>
        <p:nvCxnSpPr>
          <p:cNvPr id="13" name="Connecteur droit avec flèche 13"/>
          <p:cNvCxnSpPr>
            <a:cxnSpLocks/>
          </p:cNvCxnSpPr>
          <p:nvPr/>
        </p:nvCxnSpPr>
        <p:spPr bwMode="auto">
          <a:xfrm>
            <a:off x="3428690" y="4412773"/>
            <a:ext cx="5334620" cy="0"/>
          </a:xfrm>
          <a:prstGeom prst="straightConnector1">
            <a:avLst/>
          </a:prstGeom>
          <a:ln w="539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5"/>
          <p:cNvSpPr/>
          <p:nvPr/>
        </p:nvSpPr>
        <p:spPr bwMode="auto">
          <a:xfrm>
            <a:off x="1784241" y="4599464"/>
            <a:ext cx="337220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800" b="1">
                <a:latin typeface="Eurostile"/>
              </a:rPr>
              <a:t>1</a:t>
            </a:r>
            <a:r>
              <a:rPr lang="fr-FR" sz="3200" b="1"/>
              <a:t> </a:t>
            </a:r>
            <a:endParaRPr/>
          </a:p>
          <a:p>
            <a:pPr algn="ctr">
              <a:defRPr/>
            </a:pPr>
            <a:r>
              <a:rPr lang="fr-FR" sz="2800" b="1">
                <a:latin typeface="Eurostile"/>
              </a:rPr>
              <a:t>Pas du tout positif </a:t>
            </a:r>
            <a:endParaRPr/>
          </a:p>
          <a:p>
            <a:pPr algn="ctr">
              <a:defRPr/>
            </a:pPr>
            <a:endParaRPr lang="fr-FR" b="1"/>
          </a:p>
        </p:txBody>
      </p:sp>
      <p:sp>
        <p:nvSpPr>
          <p:cNvPr id="15" name="ZoneTexte 16"/>
          <p:cNvSpPr/>
          <p:nvPr/>
        </p:nvSpPr>
        <p:spPr bwMode="auto">
          <a:xfrm>
            <a:off x="7711028" y="4736418"/>
            <a:ext cx="20297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2800" b="1">
                <a:latin typeface="Eurostile"/>
              </a:rPr>
              <a:t>10 </a:t>
            </a:r>
            <a:endParaRPr/>
          </a:p>
          <a:p>
            <a:pPr algn="ctr">
              <a:defRPr/>
            </a:pPr>
            <a:r>
              <a:rPr lang="fr-FR" sz="2800" b="1">
                <a:latin typeface="Eurostile"/>
              </a:rPr>
              <a:t>Très positif </a:t>
            </a:r>
            <a:endParaRPr/>
          </a:p>
          <a:p>
            <a:pPr algn="ctr">
              <a:defRPr/>
            </a:pPr>
            <a:endParaRPr lang="fr-FR" sz="2800" b="1"/>
          </a:p>
        </p:txBody>
      </p:sp>
      <p:cxnSp>
        <p:nvCxnSpPr>
          <p:cNvPr id="16" name="Connecteur droit 21"/>
          <p:cNvCxnSpPr>
            <a:cxnSpLocks/>
          </p:cNvCxnSpPr>
          <p:nvPr/>
        </p:nvCxnSpPr>
        <p:spPr bwMode="auto">
          <a:xfrm>
            <a:off x="3428690" y="4201693"/>
            <a:ext cx="0" cy="422159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22"/>
          <p:cNvCxnSpPr>
            <a:cxnSpLocks/>
          </p:cNvCxnSpPr>
          <p:nvPr/>
        </p:nvCxnSpPr>
        <p:spPr bwMode="auto">
          <a:xfrm>
            <a:off x="8725890" y="4201693"/>
            <a:ext cx="0" cy="422159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973094" y="532420"/>
            <a:ext cx="10530013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4 – Le stress </a:t>
            </a:r>
            <a:r>
              <a:rPr lang="fr-FR" sz="5400" b="1">
                <a:solidFill>
                  <a:srgbClr val="AE28B5"/>
                </a:solidFill>
                <a:latin typeface="Eurostile"/>
              </a:rPr>
              <a:t>diminue la douleur </a:t>
            </a:r>
            <a:endParaRPr/>
          </a:p>
        </p:txBody>
      </p:sp>
      <p:pic>
        <p:nvPicPr>
          <p:cNvPr id="5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294410" y="2462280"/>
            <a:ext cx="4892010" cy="2674299"/>
          </a:xfrm>
          <a:prstGeom prst="rect">
            <a:avLst/>
          </a:prstGeom>
        </p:spPr>
      </p:pic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2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9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4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5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6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7"/>
          <p:cNvSpPr/>
          <p:nvPr/>
        </p:nvSpPr>
        <p:spPr bwMode="auto">
          <a:xfrm>
            <a:off x="10733502" y="5873957"/>
            <a:ext cx="519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19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Picture 4" descr="Why the world needs heroes: Jesus the ultimate hero — Youthwork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356230" y="2454281"/>
            <a:ext cx="4405783" cy="26742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1729004" y="1076068"/>
            <a:ext cx="8419421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ON JASE  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654822" y="2920692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dirty="0">
                <a:latin typeface="Eurostile"/>
              </a:rPr>
              <a:t>Dans quel(s) moment(s) ou situation(s) </a:t>
            </a:r>
            <a:br>
              <a:rPr lang="fr-FR" sz="4000" dirty="0">
                <a:latin typeface="Eurostile"/>
              </a:rPr>
            </a:br>
            <a:r>
              <a:rPr lang="fr-FR" sz="4000" dirty="0">
                <a:latin typeface="Eurostile"/>
              </a:rPr>
              <a:t>as-tu ressenti que le stress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a diminué ta douleur </a:t>
            </a:r>
            <a:r>
              <a:rPr lang="fr-FR" sz="4000" dirty="0">
                <a:latin typeface="Eurostile"/>
              </a:rPr>
              <a:t>?</a:t>
            </a:r>
            <a:endParaRPr dirty="0"/>
          </a:p>
        </p:txBody>
      </p:sp>
      <p:sp>
        <p:nvSpPr>
          <p:cNvPr id="6" name="Ellipse 4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5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6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7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15"/>
          <p:cNvSpPr/>
          <p:nvPr/>
        </p:nvSpPr>
        <p:spPr bwMode="auto">
          <a:xfrm>
            <a:off x="10742712" y="5887020"/>
            <a:ext cx="55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3" name="Imag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4" name="Graphique 1" descr="Pencil contou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231904" y="4313997"/>
            <a:ext cx="1551252" cy="15512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2"/>
          <p:cNvSpPr/>
          <p:nvPr/>
        </p:nvSpPr>
        <p:spPr bwMode="auto">
          <a:xfrm>
            <a:off x="1702229" y="390872"/>
            <a:ext cx="90332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La même situation d’examen, </a:t>
            </a:r>
            <a:br>
              <a:rPr lang="fr-FR" sz="5400" b="1">
                <a:latin typeface="Eurostile"/>
              </a:rPr>
            </a:br>
            <a:r>
              <a:rPr lang="fr-FR" sz="5400" b="1">
                <a:latin typeface="Eurostile"/>
              </a:rPr>
              <a:t>deux discours différents  </a:t>
            </a:r>
            <a:endParaRPr/>
          </a:p>
        </p:txBody>
      </p:sp>
      <p:sp>
        <p:nvSpPr>
          <p:cNvPr id="7" name="ZoneTexte 3"/>
          <p:cNvSpPr/>
          <p:nvPr/>
        </p:nvSpPr>
        <p:spPr bwMode="auto">
          <a:xfrm flipH="1">
            <a:off x="6634299" y="6059163"/>
            <a:ext cx="4021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dirty="0">
                <a:latin typeface="Eurostile"/>
              </a:rPr>
              <a:t>Discours intérieur </a:t>
            </a:r>
            <a:r>
              <a:rPr lang="fr-FR" sz="2800" b="1" dirty="0">
                <a:solidFill>
                  <a:schemeClr val="accent6"/>
                </a:solidFill>
                <a:latin typeface="Eurostile"/>
              </a:rPr>
              <a:t>positif</a:t>
            </a:r>
            <a:endParaRPr dirty="0"/>
          </a:p>
        </p:txBody>
      </p:sp>
      <p:sp>
        <p:nvSpPr>
          <p:cNvPr id="8" name="ZoneTexte 9"/>
          <p:cNvSpPr/>
          <p:nvPr/>
        </p:nvSpPr>
        <p:spPr bwMode="auto">
          <a:xfrm flipH="1">
            <a:off x="1334777" y="6059163"/>
            <a:ext cx="445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dirty="0">
                <a:latin typeface="Eurostile"/>
              </a:rPr>
              <a:t>Discours intérieur </a:t>
            </a:r>
            <a:r>
              <a:rPr lang="fr-FR" sz="2800" b="1" dirty="0">
                <a:solidFill>
                  <a:srgbClr val="C00000"/>
                </a:solidFill>
                <a:latin typeface="Eurostile"/>
              </a:rPr>
              <a:t>négatif</a:t>
            </a:r>
            <a:endParaRPr dirty="0"/>
          </a:p>
        </p:txBody>
      </p:sp>
      <p:sp>
        <p:nvSpPr>
          <p:cNvPr id="9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4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1" name="Connecteur droit 5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Ellipse 6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Ellipse 8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ZoneTexte 10"/>
          <p:cNvSpPr/>
          <p:nvPr/>
        </p:nvSpPr>
        <p:spPr bwMode="auto">
          <a:xfrm>
            <a:off x="10752691" y="5887020"/>
            <a:ext cx="55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6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" name="Picture 6" descr="The best animated surfing GIFs ever">
            <a:extLst>
              <a:ext uri="{FF2B5EF4-FFF2-40B4-BE49-F238E27FC236}">
                <a16:creationId xmlns:a16="http://schemas.microsoft.com/office/drawing/2014/main" id="{02910C8B-BCAB-3104-0F42-DF19CE971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16" y="2412883"/>
            <a:ext cx="5050236" cy="361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Surfing GIFs | Tenor">
            <a:extLst>
              <a:ext uri="{FF2B5EF4-FFF2-40B4-BE49-F238E27FC236}">
                <a16:creationId xmlns:a16="http://schemas.microsoft.com/office/drawing/2014/main" id="{DD105034-96DF-BB4E-D670-0CEA3CCA0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95" y="2344501"/>
            <a:ext cx="3768777" cy="375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0" y="2290627"/>
            <a:ext cx="12191999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3 étapes pour 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rgbClr val="C00000"/>
                </a:solidFill>
                <a:latin typeface="Eurostile"/>
              </a:rPr>
              <a:t>apprendre à bien stresser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sp>
        <p:nvSpPr>
          <p:cNvPr id="6" name="ZoneTexte 2"/>
          <p:cNvSpPr/>
          <p:nvPr/>
        </p:nvSpPr>
        <p:spPr bwMode="auto">
          <a:xfrm>
            <a:off x="10738551" y="5841803"/>
            <a:ext cx="515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latin typeface="Eurostile"/>
              </a:rPr>
              <a:t>16</a:t>
            </a:r>
            <a:endParaRPr/>
          </a:p>
        </p:txBody>
      </p:sp>
      <p:sp>
        <p:nvSpPr>
          <p:cNvPr id="7" name="Ellipse 3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6"/>
          <p:cNvSpPr/>
          <p:nvPr/>
        </p:nvSpPr>
        <p:spPr bwMode="auto">
          <a:xfrm>
            <a:off x="10742963" y="5873957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0" y="1714860"/>
            <a:ext cx="12192000" cy="25261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Accepter d’être alarmé.e et 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ne pas paniquer 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sp>
        <p:nvSpPr>
          <p:cNvPr id="6" name="Ellipse 2"/>
          <p:cNvSpPr/>
          <p:nvPr/>
        </p:nvSpPr>
        <p:spPr bwMode="auto">
          <a:xfrm>
            <a:off x="5047306" y="211782"/>
            <a:ext cx="2097388" cy="19431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5400" b="1">
                <a:latin typeface="Eurostile"/>
              </a:rPr>
              <a:t>1</a:t>
            </a:r>
            <a:endParaRPr/>
          </a:p>
        </p:txBody>
      </p:sp>
      <p:pic>
        <p:nvPicPr>
          <p:cNvPr id="7" name="Graphique 6" descr="Siren avec un remplissage un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814922" y="4295844"/>
            <a:ext cx="2562156" cy="2562156"/>
          </a:xfrm>
          <a:prstGeom prst="rect">
            <a:avLst/>
          </a:prstGeom>
        </p:spPr>
      </p:pic>
      <p:sp>
        <p:nvSpPr>
          <p:cNvPr id="8" name="Ellipse 4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5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9"/>
          <p:cNvSpPr/>
          <p:nvPr/>
        </p:nvSpPr>
        <p:spPr bwMode="auto">
          <a:xfrm>
            <a:off x="1074895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0" y="1493718"/>
            <a:ext cx="12191999" cy="25261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Voir la situation comme 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un défi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sp>
        <p:nvSpPr>
          <p:cNvPr id="6" name="Ellipse 2"/>
          <p:cNvSpPr/>
          <p:nvPr/>
        </p:nvSpPr>
        <p:spPr bwMode="auto">
          <a:xfrm>
            <a:off x="5047306" y="211782"/>
            <a:ext cx="2097388" cy="19431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5400" b="1">
                <a:latin typeface="Eurostile"/>
              </a:rPr>
              <a:t>2</a:t>
            </a:r>
            <a:endParaRPr/>
          </a:p>
        </p:txBody>
      </p:sp>
      <p:pic>
        <p:nvPicPr>
          <p:cNvPr id="7" name="Graphique 4" descr="Sunglasses face outline avec un remplissage un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020922" y="4210352"/>
            <a:ext cx="2123772" cy="2123772"/>
          </a:xfrm>
          <a:prstGeom prst="rect">
            <a:avLst/>
          </a:prstGeom>
        </p:spPr>
      </p:pic>
      <p:sp>
        <p:nvSpPr>
          <p:cNvPr id="8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6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9"/>
          <p:cNvSpPr/>
          <p:nvPr/>
        </p:nvSpPr>
        <p:spPr bwMode="auto">
          <a:xfrm>
            <a:off x="10751671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0" y="1313855"/>
            <a:ext cx="12192000" cy="25261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« Ceci n’est pas une menace, 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c’est un défi »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sp>
        <p:nvSpPr>
          <p:cNvPr id="6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ZoneTexte 6"/>
          <p:cNvSpPr/>
          <p:nvPr/>
        </p:nvSpPr>
        <p:spPr bwMode="auto">
          <a:xfrm>
            <a:off x="10735342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25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0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2150151" y="2020095"/>
            <a:ext cx="8419421" cy="1397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Accepter l’échec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sp>
        <p:nvSpPr>
          <p:cNvPr id="6" name="Ellipse 2"/>
          <p:cNvSpPr/>
          <p:nvPr/>
        </p:nvSpPr>
        <p:spPr bwMode="auto">
          <a:xfrm>
            <a:off x="5047306" y="211782"/>
            <a:ext cx="2097388" cy="19431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5400" b="1">
                <a:latin typeface="Eurostile"/>
              </a:rPr>
              <a:t>3</a:t>
            </a:r>
            <a:endParaRPr/>
          </a:p>
        </p:txBody>
      </p:sp>
      <p:pic>
        <p:nvPicPr>
          <p:cNvPr id="7" name="Graphique 4" descr="Hockey Stick Curve Graph avec un remplissage un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857749" y="4071700"/>
            <a:ext cx="2476501" cy="2476501"/>
          </a:xfrm>
          <a:prstGeom prst="rect">
            <a:avLst/>
          </a:prstGeom>
        </p:spPr>
      </p:pic>
      <p:sp>
        <p:nvSpPr>
          <p:cNvPr id="8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6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9"/>
          <p:cNvSpPr/>
          <p:nvPr/>
        </p:nvSpPr>
        <p:spPr bwMode="auto">
          <a:xfrm>
            <a:off x="1074568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26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/>
          <p:nvPr/>
        </p:nvSpPr>
        <p:spPr bwMode="auto">
          <a:xfrm>
            <a:off x="990769" y="2502673"/>
            <a:ext cx="10333756" cy="13974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Il est possible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de </a:t>
            </a:r>
            <a:r>
              <a:rPr lang="fr-FR" sz="5400" b="1">
                <a:solidFill>
                  <a:srgbClr val="C00000"/>
                </a:solidFill>
                <a:latin typeface="Eurostile"/>
              </a:rPr>
              <a:t>bien </a:t>
            </a:r>
            <a:r>
              <a:rPr lang="fr-FR" sz="5400" b="1">
                <a:latin typeface="Eurostile"/>
              </a:rPr>
              <a:t>stresser</a:t>
            </a:r>
            <a:endParaRPr/>
          </a:p>
        </p:txBody>
      </p:sp>
      <p:sp>
        <p:nvSpPr>
          <p:cNvPr id="5" name="Titre 1"/>
          <p:cNvSpPr/>
          <p:nvPr/>
        </p:nvSpPr>
        <p:spPr bwMode="auto">
          <a:xfrm>
            <a:off x="1008845" y="2674299"/>
            <a:ext cx="10935505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4000" b="1">
              <a:latin typeface="Eurostile"/>
            </a:endParaRPr>
          </a:p>
        </p:txBody>
      </p:sp>
      <p:pic>
        <p:nvPicPr>
          <p:cNvPr id="6" name="Graphique 6" descr="Stars avec un remplissage un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67475" y="1230659"/>
            <a:ext cx="1744704" cy="1744704"/>
          </a:xfrm>
          <a:prstGeom prst="rect">
            <a:avLst/>
          </a:prstGeom>
        </p:spPr>
      </p:pic>
      <p:pic>
        <p:nvPicPr>
          <p:cNvPr id="7" name="Graphique 9" descr="Stars avec un remplissage un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3421582">
            <a:off x="9634969" y="1826582"/>
            <a:ext cx="2145904" cy="2145904"/>
          </a:xfrm>
          <a:prstGeom prst="rect">
            <a:avLst/>
          </a:prstGeom>
        </p:spPr>
      </p:pic>
      <p:sp>
        <p:nvSpPr>
          <p:cNvPr id="8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9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11" name="Group 3"/>
          <p:cNvGrpSpPr/>
          <p:nvPr/>
        </p:nvGrpSpPr>
        <p:grpSpPr bwMode="auto">
          <a:xfrm>
            <a:off x="10569572" y="5639238"/>
            <a:ext cx="830573" cy="821354"/>
            <a:chOff x="10569572" y="5639238"/>
            <a:chExt cx="830573" cy="821354"/>
          </a:xfrm>
        </p:grpSpPr>
        <p:sp>
          <p:nvSpPr>
            <p:cNvPr id="12" name="Ellipse 4"/>
            <p:cNvSpPr/>
            <p:nvPr/>
          </p:nvSpPr>
          <p:spPr bwMode="auto">
            <a:xfrm>
              <a:off x="10569572" y="5639238"/>
              <a:ext cx="830573" cy="821354"/>
            </a:xfrm>
            <a:prstGeom prst="ellipse">
              <a:avLst/>
            </a:prstGeom>
            <a:solidFill>
              <a:srgbClr val="AE2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3" name="ZoneTexte 7"/>
            <p:cNvSpPr/>
            <p:nvPr/>
          </p:nvSpPr>
          <p:spPr bwMode="auto">
            <a:xfrm>
              <a:off x="10748405" y="5865249"/>
              <a:ext cx="515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CA" b="1">
                  <a:solidFill>
                    <a:schemeClr val="bg1"/>
                  </a:solidFill>
                  <a:latin typeface="Eurostile"/>
                </a:rPr>
                <a:t>27</a:t>
              </a:r>
              <a:endParaRPr b="1">
                <a:solidFill>
                  <a:schemeClr val="bg1"/>
                </a:solidFill>
                <a:latin typeface="Eurostile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26" descr="Side view of a massive wave swirl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49696"/>
            <a:ext cx="5807968" cy="6926528"/>
          </a:xfrm>
          <a:prstGeom prst="rect">
            <a:avLst/>
          </a:prstGeom>
        </p:spPr>
      </p:pic>
      <p:pic>
        <p:nvPicPr>
          <p:cNvPr id="5" name="Image 24" descr="Orange sunset at se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45"/>
          <a:stretch/>
        </p:blipFill>
        <p:spPr bwMode="auto">
          <a:xfrm>
            <a:off x="5807968" y="-49696"/>
            <a:ext cx="6466114" cy="6957392"/>
          </a:xfrm>
          <a:prstGeom prst="rect">
            <a:avLst/>
          </a:prstGeom>
        </p:spPr>
      </p:pic>
      <p:sp>
        <p:nvSpPr>
          <p:cNvPr id="6" name="Ellipse 4"/>
          <p:cNvSpPr/>
          <p:nvPr/>
        </p:nvSpPr>
        <p:spPr bwMode="auto">
          <a:xfrm>
            <a:off x="11283671" y="587000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ZoneTexte 7"/>
          <p:cNvSpPr/>
          <p:nvPr/>
        </p:nvSpPr>
        <p:spPr bwMode="auto">
          <a:xfrm>
            <a:off x="11459419" y="6096020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28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8" name="TextBox 3"/>
          <p:cNvSpPr/>
          <p:nvPr/>
        </p:nvSpPr>
        <p:spPr bwMode="auto">
          <a:xfrm>
            <a:off x="5807968" y="392648"/>
            <a:ext cx="64661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5400" b="1">
                <a:solidFill>
                  <a:schemeClr val="bg1"/>
                </a:solidFill>
                <a:latin typeface="Eurostile"/>
              </a:rPr>
              <a:t>Persévérance </a:t>
            </a:r>
            <a:endParaRPr/>
          </a:p>
          <a:p>
            <a:pPr algn="ctr">
              <a:defRPr/>
            </a:pPr>
            <a:r>
              <a:rPr lang="fr-FR" sz="5400" b="1">
                <a:solidFill>
                  <a:schemeClr val="bg1"/>
                </a:solidFill>
                <a:latin typeface="Eurostile"/>
              </a:rPr>
              <a:t>Pratique</a:t>
            </a:r>
            <a:endParaRPr lang="en-US" sz="5400">
              <a:solidFill>
                <a:schemeClr val="bg1"/>
              </a:solidFill>
            </a:endParaRPr>
          </a:p>
        </p:txBody>
      </p:sp>
      <p:sp>
        <p:nvSpPr>
          <p:cNvPr id="9" name="Ellipse 10"/>
          <p:cNvSpPr/>
          <p:nvPr/>
        </p:nvSpPr>
        <p:spPr bwMode="auto">
          <a:xfrm>
            <a:off x="10078996" y="6088952"/>
            <a:ext cx="1540808" cy="15237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255151" y="6309320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1275854" y="1427506"/>
            <a:ext cx="10124291" cy="2151785"/>
          </a:xfrm>
        </p:spPr>
        <p:txBody>
          <a:bodyPr/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Prépare-toi pour une expérience immersive ! </a:t>
            </a:r>
            <a:endParaRPr sz="4000" dirty="0"/>
          </a:p>
        </p:txBody>
      </p:sp>
      <p:sp>
        <p:nvSpPr>
          <p:cNvPr id="5" name="Ellipse 3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8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9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6"/>
          <p:cNvSpPr/>
          <p:nvPr/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Titre 1"/>
          <p:cNvSpPr>
            <a:spLocks/>
          </p:cNvSpPr>
          <p:nvPr/>
        </p:nvSpPr>
        <p:spPr bwMode="auto">
          <a:xfrm>
            <a:off x="1059523" y="-105295"/>
            <a:ext cx="10124291" cy="21517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Activité </a:t>
            </a:r>
            <a:br>
              <a:rPr lang="fr-FR" sz="5400" b="1">
                <a:latin typeface="Eurostile"/>
              </a:rPr>
            </a:br>
            <a:r>
              <a:rPr lang="fr-FR" sz="5400" b="1">
                <a:latin typeface="Eurostile"/>
              </a:rPr>
              <a:t> Le discours intérieur</a:t>
            </a:r>
            <a:endParaRPr lang="fr-FR" sz="5400">
              <a:latin typeface="Eurostil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860566" y="349530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À retenir </a:t>
            </a:r>
            <a:endParaRPr b="1"/>
          </a:p>
        </p:txBody>
      </p:sp>
      <p:sp>
        <p:nvSpPr>
          <p:cNvPr id="6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/>
          <p:nvPr/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29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/>
          <p:nvPr/>
        </p:nvSpPr>
        <p:spPr bwMode="auto">
          <a:xfrm>
            <a:off x="1033854" y="265020"/>
            <a:ext cx="10124291" cy="3670069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>
                <a:latin typeface="Eurostile"/>
              </a:rPr>
              <a:t>Apprendre à bien stresser, c’est de ne plus craindre le stress et se rappeler qu’il peut aussi être positif.</a:t>
            </a:r>
            <a:endParaRPr sz="4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035558" y="611744"/>
            <a:ext cx="2955246" cy="4210025"/>
          </a:xfrm>
          <a:prstGeom prst="rect">
            <a:avLst/>
          </a:prstGeom>
        </p:spPr>
      </p:pic>
      <p:sp>
        <p:nvSpPr>
          <p:cNvPr id="5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7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3"/>
          <p:cNvSpPr/>
          <p:nvPr/>
        </p:nvSpPr>
        <p:spPr bwMode="auto">
          <a:xfrm>
            <a:off x="10742963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14"/>
          <p:cNvSpPr>
            <a:spLocks/>
          </p:cNvSpPr>
          <p:nvPr/>
        </p:nvSpPr>
        <p:spPr bwMode="auto">
          <a:xfrm>
            <a:off x="877090" y="2214380"/>
            <a:ext cx="7907678" cy="317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  <a:defRPr/>
            </a:pPr>
            <a:r>
              <a:rPr lang="fr-FR" sz="4000">
                <a:latin typeface="Eurostile"/>
              </a:rPr>
              <a:t>Identifie un défi stressant à venir.</a:t>
            </a:r>
            <a:endParaRPr/>
          </a:p>
          <a:p>
            <a:pPr marL="571500" indent="-571500">
              <a:buFont typeface="Arial"/>
              <a:buChar char="•"/>
              <a:defRPr/>
            </a:pPr>
            <a:r>
              <a:rPr lang="fr-FR" sz="4000">
                <a:latin typeface="Eurostile"/>
              </a:rPr>
              <a:t>Inscris ou dessine les messages dont tu pourras te rappeler pour percevoir positivement ton stress face à ce défi.</a:t>
            </a:r>
            <a:endParaRPr/>
          </a:p>
        </p:txBody>
      </p:sp>
      <p:sp>
        <p:nvSpPr>
          <p:cNvPr id="14" name="Titre 1"/>
          <p:cNvSpPr>
            <a:spLocks noGrp="1"/>
          </p:cNvSpPr>
          <p:nvPr>
            <p:ph type="title"/>
          </p:nvPr>
        </p:nvSpPr>
        <p:spPr bwMode="auto">
          <a:xfrm>
            <a:off x="-25858" y="421958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Un rappel</a:t>
            </a:r>
            <a:endParaRPr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3"/>
          <p:cNvSpPr/>
          <p:nvPr/>
        </p:nvSpPr>
        <p:spPr bwMode="auto">
          <a:xfrm>
            <a:off x="10742963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4"/>
          <p:cNvSpPr>
            <a:spLocks/>
          </p:cNvSpPr>
          <p:nvPr/>
        </p:nvSpPr>
        <p:spPr bwMode="auto">
          <a:xfrm>
            <a:off x="1294410" y="2357784"/>
            <a:ext cx="94295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CA" sz="4000">
                <a:latin typeface="Eurostile"/>
              </a:rPr>
              <a:t>Ta dernière tâche pour la prochaine semaine est d’enseigner à tes parents le S.P.I.N et de leur montrer comment gérer leur stress et bien stresser.</a:t>
            </a:r>
            <a:endParaRPr lang="fr-FR" sz="4000">
              <a:latin typeface="Eurostile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 bwMode="auto">
          <a:xfrm>
            <a:off x="1294410" y="623418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Dernière chose…</a:t>
            </a:r>
            <a:endParaRPr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4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5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9"/>
          <p:cNvSpPr>
            <a:spLocks/>
          </p:cNvSpPr>
          <p:nvPr/>
        </p:nvSpPr>
        <p:spPr bwMode="auto">
          <a:xfrm>
            <a:off x="10763281" y="5855088"/>
            <a:ext cx="515673" cy="36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/>
          <p:cNvSpPr>
            <a:spLocks/>
          </p:cNvSpPr>
          <p:nvPr/>
        </p:nvSpPr>
        <p:spPr bwMode="auto">
          <a:xfrm>
            <a:off x="1033854" y="3074601"/>
            <a:ext cx="10124291" cy="10758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5900" b="1">
              <a:latin typeface="Eurostile"/>
            </a:endParaRPr>
          </a:p>
        </p:txBody>
      </p:sp>
      <p:sp>
        <p:nvSpPr>
          <p:cNvPr id="13" name="Titre 1"/>
          <p:cNvSpPr>
            <a:spLocks/>
          </p:cNvSpPr>
          <p:nvPr/>
        </p:nvSpPr>
        <p:spPr bwMode="auto">
          <a:xfrm>
            <a:off x="1033854" y="1895970"/>
            <a:ext cx="10834706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3200" b="1">
                <a:latin typeface="Eurostile"/>
              </a:rPr>
              <a:t>Toutes les images animées utilisées dans cette présentation proviennent de GIPHY.</a:t>
            </a:r>
            <a:endParaRPr/>
          </a:p>
        </p:txBody>
      </p:sp>
      <p:pic>
        <p:nvPicPr>
          <p:cNvPr id="14" name="Picture 2" descr="GIPHY Studios GIFs On GIPHY Be Animated, 40% O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008702" y="3083738"/>
            <a:ext cx="6424863" cy="1975143"/>
          </a:xfrm>
          <a:prstGeom prst="rect">
            <a:avLst/>
          </a:prstGeom>
          <a:noFill/>
        </p:spPr>
      </p:pic>
      <p:sp>
        <p:nvSpPr>
          <p:cNvPr id="15" name="ZoneTexte 14"/>
          <p:cNvSpPr>
            <a:spLocks/>
          </p:cNvSpPr>
          <p:nvPr/>
        </p:nvSpPr>
        <p:spPr bwMode="auto">
          <a:xfrm>
            <a:off x="4485364" y="5163235"/>
            <a:ext cx="7504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b="1" u="sng">
                <a:latin typeface="Eurostile"/>
                <a:hlinkClick r:id="rId4" tooltip="https://giphy.com/"/>
              </a:rPr>
              <a:t>https://giphy.com/</a:t>
            </a:r>
            <a:r>
              <a:rPr lang="fr-FR" sz="2800" b="1">
                <a:latin typeface="Eurostile"/>
              </a:rPr>
              <a:t> </a:t>
            </a:r>
            <a:endParaRPr lang="fr-FR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 descr="Photos et images de stock libres de droits de Déprimé Afro-américain  Adolescent Fille Avec Les Yeu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-72508" y="-130602"/>
            <a:ext cx="12337016" cy="8228487"/>
          </a:xfrm>
          <a:prstGeom prst="rect">
            <a:avLst/>
          </a:prstGeom>
          <a:noFill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366791" y="647919"/>
            <a:ext cx="5645704" cy="93079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r-FR" sz="5400" b="1">
                <a:latin typeface="Eurostile"/>
              </a:rPr>
              <a:t>Expérience #1 </a:t>
            </a:r>
            <a:endParaRPr/>
          </a:p>
        </p:txBody>
      </p:sp>
      <p:sp>
        <p:nvSpPr>
          <p:cNvPr id="6" name="ZoneTexte 5"/>
          <p:cNvSpPr/>
          <p:nvPr/>
        </p:nvSpPr>
        <p:spPr bwMode="auto">
          <a:xfrm>
            <a:off x="222070" y="2592367"/>
            <a:ext cx="600891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latin typeface="Eurostile"/>
              </a:rPr>
              <a:t>Décris comment tu te sens en un mot</a:t>
            </a:r>
            <a:endParaRPr/>
          </a:p>
        </p:txBody>
      </p:sp>
      <p:sp>
        <p:nvSpPr>
          <p:cNvPr id="7" name="Ellipse 2"/>
          <p:cNvSpPr/>
          <p:nvPr/>
        </p:nvSpPr>
        <p:spPr bwMode="auto">
          <a:xfrm>
            <a:off x="11232741" y="5932144"/>
            <a:ext cx="850402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6"/>
          <p:cNvSpPr/>
          <p:nvPr/>
        </p:nvSpPr>
        <p:spPr bwMode="auto">
          <a:xfrm>
            <a:off x="11493891" y="6171218"/>
            <a:ext cx="39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9" name="Ellipse 10"/>
          <p:cNvSpPr/>
          <p:nvPr/>
        </p:nvSpPr>
        <p:spPr bwMode="auto">
          <a:xfrm>
            <a:off x="10043979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220134" y="6371806"/>
            <a:ext cx="994266" cy="297554"/>
          </a:xfrm>
          <a:prstGeom prst="rect">
            <a:avLst/>
          </a:prstGeom>
        </p:spPr>
      </p:pic>
      <p:pic>
        <p:nvPicPr>
          <p:cNvPr id="11" name="Experience immersive negative - DS2023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1">
                <a:tint val="45000"/>
                <a:satMod val="400000"/>
              </a:schemeClr>
            </a:duotone>
          </a:blip>
          <a:stretch/>
        </p:blipFill>
        <p:spPr bwMode="auto">
          <a:xfrm>
            <a:off x="2783243" y="1657067"/>
            <a:ext cx="812800" cy="81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ZoneTexte 10"/>
          <p:cNvSpPr>
            <a:spLocks/>
          </p:cNvSpPr>
          <p:nvPr/>
        </p:nvSpPr>
        <p:spPr bwMode="auto">
          <a:xfrm>
            <a:off x="6230984" y="7172329"/>
            <a:ext cx="627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>
                <a:latin typeface="Eurostile"/>
              </a:rPr>
              <a:t>https://stock.adobe.com/ca/search?k=%22hug+knees%22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314178" y="-178594"/>
            <a:ext cx="15651539" cy="7215188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191732" y="464740"/>
            <a:ext cx="5645704" cy="93079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r-FR" b="1">
                <a:latin typeface="Eurostile"/>
              </a:rPr>
              <a:t>Expérience #2</a:t>
            </a:r>
            <a:endParaRPr/>
          </a:p>
        </p:txBody>
      </p:sp>
      <p:sp>
        <p:nvSpPr>
          <p:cNvPr id="6" name="ZoneTexte 3"/>
          <p:cNvSpPr/>
          <p:nvPr/>
        </p:nvSpPr>
        <p:spPr bwMode="auto">
          <a:xfrm>
            <a:off x="191732" y="2445264"/>
            <a:ext cx="5645704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600" b="1">
                <a:latin typeface="Eurostile"/>
              </a:rPr>
              <a:t>Décris comment tu te sens en un mot</a:t>
            </a:r>
            <a:endParaRPr/>
          </a:p>
        </p:txBody>
      </p:sp>
      <p:sp>
        <p:nvSpPr>
          <p:cNvPr id="7" name="Ellipse 6"/>
          <p:cNvSpPr/>
          <p:nvPr/>
        </p:nvSpPr>
        <p:spPr bwMode="auto">
          <a:xfrm>
            <a:off x="11237366" y="5801514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7"/>
          <p:cNvSpPr/>
          <p:nvPr/>
        </p:nvSpPr>
        <p:spPr bwMode="auto">
          <a:xfrm>
            <a:off x="11491086" y="6040588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9" name="Ellipse 10"/>
          <p:cNvSpPr/>
          <p:nvPr/>
        </p:nvSpPr>
        <p:spPr bwMode="auto">
          <a:xfrm>
            <a:off x="10056440" y="6040588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232595" y="6459904"/>
            <a:ext cx="994266" cy="297554"/>
          </a:xfrm>
          <a:prstGeom prst="rect">
            <a:avLst/>
          </a:prstGeom>
        </p:spPr>
      </p:pic>
      <p:pic>
        <p:nvPicPr>
          <p:cNvPr id="11" name="Expérience immersive positive - finale - DS20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/>
        </p:blipFill>
        <p:spPr bwMode="auto">
          <a:xfrm>
            <a:off x="2201784" y="1226064"/>
            <a:ext cx="812800" cy="81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ZoneTexte 11"/>
          <p:cNvSpPr>
            <a:spLocks/>
          </p:cNvSpPr>
          <p:nvPr/>
        </p:nvSpPr>
        <p:spPr bwMode="auto">
          <a:xfrm>
            <a:off x="7604290" y="6636362"/>
            <a:ext cx="5834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>
                <a:latin typeface="Eurostile"/>
              </a:rPr>
              <a:t>https://www.shutterstock.com/fr/search/confused-class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05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Image 3" descr="Classroom of students raising their hands in front of a teacher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re 1"/>
          <p:cNvSpPr/>
          <p:nvPr/>
        </p:nvSpPr>
        <p:spPr bwMode="auto">
          <a:xfrm>
            <a:off x="702586" y="2420888"/>
            <a:ext cx="10786827" cy="1523705"/>
          </a:xfrm>
          <a:prstGeom prst="rect">
            <a:avLst/>
          </a:prstGeom>
          <a:solidFill>
            <a:schemeClr val="tx1">
              <a:alpha val="79297"/>
            </a:schemeClr>
          </a:solidFill>
        </p:spPr>
        <p:txBody>
          <a:bodyPr vert="horz" lIns="91440" tIns="45720" rIns="91440" bIns="45720" rtlCol="0" anchor="b"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4999"/>
              </a:lnSpc>
              <a:defRPr/>
            </a:pPr>
            <a:r>
              <a:rPr lang="fr-FR" sz="3500" b="1">
                <a:solidFill>
                  <a:schemeClr val="bg1"/>
                </a:solidFill>
                <a:latin typeface="Eurostile"/>
              </a:rPr>
              <a:t>Par rapport au début de l’atelier, changerais-tu d’idée ? </a:t>
            </a:r>
            <a:endParaRPr sz="5900"/>
          </a:p>
          <a:p>
            <a:pPr algn="ctr">
              <a:lnSpc>
                <a:spcPct val="80000"/>
              </a:lnSpc>
              <a:defRPr/>
            </a:pPr>
            <a:r>
              <a:rPr lang="fr-FR" sz="3500" b="1">
                <a:solidFill>
                  <a:schemeClr val="bg1"/>
                </a:solidFill>
                <a:latin typeface="Eurostile"/>
              </a:rPr>
              <a:t>Comment vois-tu le stress maintenant sur </a:t>
            </a:r>
            <a:endParaRPr sz="5900"/>
          </a:p>
          <a:p>
            <a:pPr algn="ctr">
              <a:lnSpc>
                <a:spcPct val="80000"/>
              </a:lnSpc>
              <a:defRPr/>
            </a:pPr>
            <a:r>
              <a:rPr lang="fr-FR" sz="3500" b="1">
                <a:solidFill>
                  <a:schemeClr val="bg1"/>
                </a:solidFill>
                <a:latin typeface="Eurostile"/>
              </a:rPr>
              <a:t>une échelle de 1 à 10? </a:t>
            </a:r>
            <a:endParaRPr lang="fr-FR" sz="2300"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7" name="Ellipse 2"/>
          <p:cNvSpPr/>
          <p:nvPr/>
        </p:nvSpPr>
        <p:spPr bwMode="auto">
          <a:xfrm>
            <a:off x="11200943" y="5921823"/>
            <a:ext cx="830573" cy="778248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5"/>
          <p:cNvSpPr/>
          <p:nvPr/>
        </p:nvSpPr>
        <p:spPr bwMode="auto">
          <a:xfrm>
            <a:off x="11450308" y="6104730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latin typeface="Eurostile"/>
              </a:rPr>
              <a:t>5</a:t>
            </a:r>
            <a:endParaRPr b="1">
              <a:latin typeface="Eurostile"/>
            </a:endParaRPr>
          </a:p>
        </p:txBody>
      </p:sp>
      <p:sp>
        <p:nvSpPr>
          <p:cNvPr id="9" name="Ellipse 10"/>
          <p:cNvSpPr/>
          <p:nvPr/>
        </p:nvSpPr>
        <p:spPr bwMode="auto">
          <a:xfrm>
            <a:off x="9978068" y="6017182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0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154223" y="6436498"/>
            <a:ext cx="994266" cy="29755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157288" y="1305779"/>
            <a:ext cx="10086975" cy="4923571"/>
          </a:xfrm>
          <a:prstGeom prst="rect">
            <a:avLst/>
          </a:prstGeom>
        </p:spPr>
      </p:pic>
      <p:sp>
        <p:nvSpPr>
          <p:cNvPr id="5" name="Titre 1"/>
          <p:cNvSpPr/>
          <p:nvPr/>
        </p:nvSpPr>
        <p:spPr bwMode="auto">
          <a:xfrm>
            <a:off x="365125" y="-71321"/>
            <a:ext cx="11461750" cy="121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>
                <a:latin typeface="Eurostile"/>
              </a:rPr>
              <a:t>Le stress dans les médias </a:t>
            </a:r>
            <a:endParaRPr/>
          </a:p>
        </p:txBody>
      </p:sp>
      <p:sp>
        <p:nvSpPr>
          <p:cNvPr id="6" name="ZoneTexte 1"/>
          <p:cNvSpPr/>
          <p:nvPr/>
        </p:nvSpPr>
        <p:spPr bwMode="auto">
          <a:xfrm>
            <a:off x="10914396" y="5865249"/>
            <a:ext cx="668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latin typeface="Eurostile"/>
              </a:rPr>
              <a:t>7</a:t>
            </a:r>
            <a:endParaRPr b="1">
              <a:latin typeface="Eurostile"/>
            </a:endParaRPr>
          </a:p>
        </p:txBody>
      </p:sp>
      <p:sp>
        <p:nvSpPr>
          <p:cNvPr id="7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3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4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5"/>
          <p:cNvSpPr/>
          <p:nvPr/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6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2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3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6"/>
          <p:cNvSpPr/>
          <p:nvPr/>
        </p:nvSpPr>
        <p:spPr bwMode="auto">
          <a:xfrm>
            <a:off x="10581097" y="5646143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8"/>
          <p:cNvSpPr/>
          <p:nvPr/>
        </p:nvSpPr>
        <p:spPr bwMode="auto">
          <a:xfrm>
            <a:off x="10829465" y="5872154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7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5"/>
          <p:cNvSpPr/>
          <p:nvPr/>
        </p:nvSpPr>
        <p:spPr bwMode="auto">
          <a:xfrm>
            <a:off x="1497292" y="1369700"/>
            <a:ext cx="97481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En stress, tout est une question</a:t>
            </a:r>
            <a:endParaRPr/>
          </a:p>
          <a:p>
            <a:pPr algn="ctr">
              <a:defRPr/>
            </a:pPr>
            <a:r>
              <a:rPr lang="fr-FR" sz="5400" b="1">
                <a:latin typeface="Eurostile"/>
              </a:rPr>
              <a:t> d’intensité !</a:t>
            </a:r>
            <a:endParaRPr/>
          </a:p>
        </p:txBody>
      </p:sp>
      <p:pic>
        <p:nvPicPr>
          <p:cNvPr id="13" name="Picture 2" descr="Jauge cuve à fioul : quels modèles pour quels prix 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6"/>
          <a:stretch/>
        </p:blipFill>
        <p:spPr bwMode="auto">
          <a:xfrm>
            <a:off x="1424373" y="3124026"/>
            <a:ext cx="8187510" cy="3340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/>
          <p:nvPr/>
        </p:nvSpPr>
        <p:spPr bwMode="auto">
          <a:xfrm>
            <a:off x="862116" y="1043579"/>
            <a:ext cx="2208320" cy="5191002"/>
          </a:xfrm>
          <a:prstGeom prst="rect">
            <a:avLst/>
          </a:prstGeom>
          <a:solidFill>
            <a:srgbClr val="C0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6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7" name="Forme libre 11"/>
          <p:cNvSpPr/>
          <p:nvPr/>
        </p:nvSpPr>
        <p:spPr bwMode="auto">
          <a:xfrm>
            <a:off x="1966276" y="1480325"/>
            <a:ext cx="4359222" cy="4754256"/>
          </a:xfrm>
          <a:custGeom>
            <a:avLst/>
            <a:gdLst>
              <a:gd name="connsiteX0" fmla="*/ 0 w 3734873"/>
              <a:gd name="connsiteY0" fmla="*/ 4494739 h 4533376"/>
              <a:gd name="connsiteX1" fmla="*/ 1712890 w 3734873"/>
              <a:gd name="connsiteY1" fmla="*/ 13 h 4533376"/>
              <a:gd name="connsiteX2" fmla="*/ 3734873 w 3734873"/>
              <a:gd name="connsiteY2" fmla="*/ 4533376 h 453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4873" h="4533376" extrusionOk="0">
                <a:moveTo>
                  <a:pt x="0" y="4494739"/>
                </a:moveTo>
                <a:cubicBezTo>
                  <a:pt x="545205" y="2244156"/>
                  <a:pt x="1090411" y="-6427"/>
                  <a:pt x="1712890" y="13"/>
                </a:cubicBezTo>
                <a:cubicBezTo>
                  <a:pt x="2335369" y="6452"/>
                  <a:pt x="3425780" y="3827185"/>
                  <a:pt x="3734873" y="4533376"/>
                </a:cubicBezTo>
              </a:path>
            </a:pathLst>
          </a:cu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avec flèche 10"/>
          <p:cNvCxnSpPr>
            <a:cxnSpLocks/>
          </p:cNvCxnSpPr>
          <p:nvPr/>
        </p:nvCxnSpPr>
        <p:spPr bwMode="auto">
          <a:xfrm>
            <a:off x="1914772" y="6234581"/>
            <a:ext cx="4963175" cy="0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12"/>
          <p:cNvCxnSpPr>
            <a:cxnSpLocks/>
          </p:cNvCxnSpPr>
          <p:nvPr/>
        </p:nvCxnSpPr>
        <p:spPr bwMode="auto">
          <a:xfrm flipV="1">
            <a:off x="1914772" y="1204426"/>
            <a:ext cx="0" cy="5030154"/>
          </a:xfrm>
          <a:prstGeom prst="straightConnector1">
            <a:avLst/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18"/>
          <p:cNvSpPr/>
          <p:nvPr/>
        </p:nvSpPr>
        <p:spPr bwMode="auto">
          <a:xfrm>
            <a:off x="2572379" y="6236785"/>
            <a:ext cx="2776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de stress </a:t>
            </a:r>
            <a:endParaRPr/>
          </a:p>
        </p:txBody>
      </p:sp>
      <p:sp>
        <p:nvSpPr>
          <p:cNvPr id="11" name="ZoneTexte 19"/>
          <p:cNvSpPr/>
          <p:nvPr/>
        </p:nvSpPr>
        <p:spPr bwMode="auto">
          <a:xfrm rot="16199998">
            <a:off x="-856165" y="3595843"/>
            <a:ext cx="2956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>
                <a:latin typeface="Eurostile"/>
              </a:rPr>
              <a:t>Niveau d’activation</a:t>
            </a:r>
            <a:endParaRPr/>
          </a:p>
        </p:txBody>
      </p:sp>
      <p:sp>
        <p:nvSpPr>
          <p:cNvPr id="12" name="Ellipse 20"/>
          <p:cNvSpPr/>
          <p:nvPr/>
        </p:nvSpPr>
        <p:spPr bwMode="auto">
          <a:xfrm>
            <a:off x="1738265" y="5918155"/>
            <a:ext cx="500010" cy="5147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ZoneTexte 14"/>
          <p:cNvSpPr/>
          <p:nvPr/>
        </p:nvSpPr>
        <p:spPr bwMode="auto">
          <a:xfrm>
            <a:off x="0" y="131515"/>
            <a:ext cx="12192071" cy="173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>
                <a:solidFill>
                  <a:srgbClr val="C00000"/>
                </a:solidFill>
                <a:latin typeface="Eurostile"/>
              </a:rPr>
              <a:t>Quand tu N’ES PAS ASSEZ stressé.e</a:t>
            </a:r>
            <a:endParaRPr/>
          </a:p>
        </p:txBody>
      </p:sp>
      <p:sp>
        <p:nvSpPr>
          <p:cNvPr id="15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16" name="Group 2"/>
          <p:cNvGrpSpPr/>
          <p:nvPr/>
        </p:nvGrpSpPr>
        <p:grpSpPr bwMode="auto">
          <a:xfrm>
            <a:off x="10569572" y="5639238"/>
            <a:ext cx="830573" cy="821354"/>
            <a:chOff x="10569572" y="5639238"/>
            <a:chExt cx="830573" cy="821354"/>
          </a:xfrm>
        </p:grpSpPr>
        <p:sp>
          <p:nvSpPr>
            <p:cNvPr id="17" name="Ellipse 6"/>
            <p:cNvSpPr/>
            <p:nvPr/>
          </p:nvSpPr>
          <p:spPr bwMode="auto">
            <a:xfrm>
              <a:off x="10569572" y="5639238"/>
              <a:ext cx="830573" cy="821354"/>
            </a:xfrm>
            <a:prstGeom prst="ellipse">
              <a:avLst/>
            </a:prstGeom>
            <a:solidFill>
              <a:srgbClr val="AE2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8" name="ZoneTexte 8"/>
            <p:cNvSpPr/>
            <p:nvPr/>
          </p:nvSpPr>
          <p:spPr bwMode="auto">
            <a:xfrm>
              <a:off x="10810229" y="5865249"/>
              <a:ext cx="386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CA" b="1">
                  <a:solidFill>
                    <a:schemeClr val="bg1"/>
                  </a:solidFill>
                  <a:latin typeface="Eurostile"/>
                </a:rPr>
                <a:t>8</a:t>
              </a:r>
              <a:endParaRPr b="1">
                <a:solidFill>
                  <a:schemeClr val="bg1"/>
                </a:solidFill>
                <a:latin typeface="Eurostile"/>
              </a:endParaRPr>
            </a:p>
          </p:txBody>
        </p:sp>
      </p:grpSp>
      <p:pic>
        <p:nvPicPr>
          <p:cNvPr id="2" name="Picture 4" descr="Im-chill GIFs - Get the best GIF on GIPHY">
            <a:extLst>
              <a:ext uri="{FF2B5EF4-FFF2-40B4-BE49-F238E27FC236}">
                <a16:creationId xmlns:a16="http://schemas.microsoft.com/office/drawing/2014/main" id="{9F396801-9DA4-8108-DFFF-A0FA93FE0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047" y="1597322"/>
            <a:ext cx="3743993" cy="316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Bureau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547</Words>
  <Application>Microsoft Macintosh PowerPoint</Application>
  <DocSecurity>0</DocSecurity>
  <PresentationFormat>Grand écran</PresentationFormat>
  <Paragraphs>116</Paragraphs>
  <Slides>33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Eurostile</vt:lpstr>
      <vt:lpstr>Thème Office</vt:lpstr>
      <vt:lpstr>Atelier 5 Apprendre à bien stresser </vt:lpstr>
      <vt:lpstr>Sur une échelle de 1 à 10,  à quel point penses-tu que  le stress est positif ? </vt:lpstr>
      <vt:lpstr>Prépare-toi pour une expérience immersive ! </vt:lpstr>
      <vt:lpstr>Expérience #1 </vt:lpstr>
      <vt:lpstr>Expérience #2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À retenir </vt:lpstr>
      <vt:lpstr>Un rappel</vt:lpstr>
      <vt:lpstr>Dernière chose…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5  Programme Déstresse et Progresse </dc:title>
  <dc:subject/>
  <dc:creator>Sandrine Charbonneau</dc:creator>
  <cp:keywords/>
  <dc:description/>
  <cp:lastModifiedBy>Sandrine Charbonneau</cp:lastModifiedBy>
  <cp:revision>101</cp:revision>
  <dcterms:created xsi:type="dcterms:W3CDTF">2023-03-06T14:40:41Z</dcterms:created>
  <dcterms:modified xsi:type="dcterms:W3CDTF">2024-08-08T14:42:30Z</dcterms:modified>
  <cp:category/>
  <dc:identifier/>
  <cp:contentStatus/>
  <dc:language/>
  <cp:version/>
</cp:coreProperties>
</file>